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7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8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4"/>
  </p:notesMasterIdLst>
  <p:sldIdLst>
    <p:sldId id="261" r:id="rId3"/>
    <p:sldId id="274" r:id="rId4"/>
    <p:sldId id="263" r:id="rId5"/>
    <p:sldId id="265" r:id="rId6"/>
    <p:sldId id="272" r:id="rId7"/>
    <p:sldId id="266" r:id="rId8"/>
    <p:sldId id="267" r:id="rId9"/>
    <p:sldId id="273" r:id="rId10"/>
    <p:sldId id="271" r:id="rId11"/>
    <p:sldId id="270" r:id="rId12"/>
    <p:sldId id="269" r:id="rId1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0000"/>
    <a:srgbClr val="CF0000"/>
    <a:srgbClr val="E80000"/>
    <a:srgbClr val="F60000"/>
    <a:srgbClr val="FF0202"/>
    <a:srgbClr val="CA2026"/>
    <a:srgbClr val="CF21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20"/>
  </p:normalViewPr>
  <p:slideViewPr>
    <p:cSldViewPr>
      <p:cViewPr>
        <p:scale>
          <a:sx n="90" d="100"/>
          <a:sy n="90" d="100"/>
        </p:scale>
        <p:origin x="1744" y="4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9C9F73-03B5-2340-ACB8-506FAFD6A1E2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02C73CE-C61A-2749-8A10-93F560623F32}">
      <dgm:prSet/>
      <dgm:spPr/>
      <dgm:t>
        <a:bodyPr/>
        <a:lstStyle/>
        <a:p>
          <a:pPr rtl="0"/>
          <a:r>
            <a:rPr lang="en-US" smtClean="0"/>
            <a:t>Specific Objectives</a:t>
          </a:r>
          <a:endParaRPr lang="en-US"/>
        </a:p>
      </dgm:t>
    </dgm:pt>
    <dgm:pt modelId="{53423B1E-C775-9142-86EB-11E80B1CEBE4}" type="parTrans" cxnId="{203CB2E8-6CC7-D947-BAA1-2EDBECC6484C}">
      <dgm:prSet/>
      <dgm:spPr/>
      <dgm:t>
        <a:bodyPr/>
        <a:lstStyle/>
        <a:p>
          <a:endParaRPr lang="en-US"/>
        </a:p>
      </dgm:t>
    </dgm:pt>
    <dgm:pt modelId="{155025F8-2BB9-0D4A-A195-B02FFA583194}" type="sibTrans" cxnId="{203CB2E8-6CC7-D947-BAA1-2EDBECC6484C}">
      <dgm:prSet/>
      <dgm:spPr/>
      <dgm:t>
        <a:bodyPr/>
        <a:lstStyle/>
        <a:p>
          <a:endParaRPr lang="en-US"/>
        </a:p>
      </dgm:t>
    </dgm:pt>
    <dgm:pt modelId="{93703234-9885-6448-98C7-EB1E95290681}" type="pres">
      <dgm:prSet presAssocID="{A69C9F73-03B5-2340-ACB8-506FAFD6A1E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25F603A-47A3-1840-8C79-1975DE0CA0E9}" type="pres">
      <dgm:prSet presAssocID="{502C73CE-C61A-2749-8A10-93F560623F32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3CB2E8-6CC7-D947-BAA1-2EDBECC6484C}" srcId="{A69C9F73-03B5-2340-ACB8-506FAFD6A1E2}" destId="{502C73CE-C61A-2749-8A10-93F560623F32}" srcOrd="0" destOrd="0" parTransId="{53423B1E-C775-9142-86EB-11E80B1CEBE4}" sibTransId="{155025F8-2BB9-0D4A-A195-B02FFA583194}"/>
    <dgm:cxn modelId="{1398F271-FB75-9645-B390-A4B4EBC4D129}" type="presOf" srcId="{A69C9F73-03B5-2340-ACB8-506FAFD6A1E2}" destId="{93703234-9885-6448-98C7-EB1E95290681}" srcOrd="0" destOrd="0" presId="urn:microsoft.com/office/officeart/2005/8/layout/vList2"/>
    <dgm:cxn modelId="{F0035076-C91D-E74D-961E-EDED5F9DB95D}" type="presOf" srcId="{502C73CE-C61A-2749-8A10-93F560623F32}" destId="{C25F603A-47A3-1840-8C79-1975DE0CA0E9}" srcOrd="0" destOrd="0" presId="urn:microsoft.com/office/officeart/2005/8/layout/vList2"/>
    <dgm:cxn modelId="{1D986822-B45B-A64A-B8B1-649A68AFC3D8}" type="presParOf" srcId="{93703234-9885-6448-98C7-EB1E95290681}" destId="{C25F603A-47A3-1840-8C79-1975DE0CA0E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6D6CE7D-93F0-884E-8A7D-31D79E889103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9413022-14E6-394C-9F37-C11164350DF2}">
      <dgm:prSet/>
      <dgm:spPr/>
      <dgm:t>
        <a:bodyPr/>
        <a:lstStyle/>
        <a:p>
          <a:pPr rtl="0"/>
          <a:r>
            <a:rPr lang="en-US" smtClean="0"/>
            <a:t>Significance</a:t>
          </a:r>
          <a:endParaRPr lang="en-US"/>
        </a:p>
      </dgm:t>
    </dgm:pt>
    <dgm:pt modelId="{37B0BDFD-8AE7-9242-BBB7-4589899A1360}" type="parTrans" cxnId="{2B6A3057-C1B6-4B47-80D9-E99F2CDEB5F3}">
      <dgm:prSet/>
      <dgm:spPr/>
      <dgm:t>
        <a:bodyPr/>
        <a:lstStyle/>
        <a:p>
          <a:endParaRPr lang="en-US"/>
        </a:p>
      </dgm:t>
    </dgm:pt>
    <dgm:pt modelId="{C085FAB0-4561-384E-A677-3FEBD2773575}" type="sibTrans" cxnId="{2B6A3057-C1B6-4B47-80D9-E99F2CDEB5F3}">
      <dgm:prSet/>
      <dgm:spPr/>
      <dgm:t>
        <a:bodyPr/>
        <a:lstStyle/>
        <a:p>
          <a:endParaRPr lang="en-US"/>
        </a:p>
      </dgm:t>
    </dgm:pt>
    <dgm:pt modelId="{D417495F-6FC5-A444-BDCE-4D562D9C5C3F}" type="pres">
      <dgm:prSet presAssocID="{16D6CE7D-93F0-884E-8A7D-31D79E88910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CFDC04D-90B1-5C4F-BDB5-943D98AE5872}" type="pres">
      <dgm:prSet presAssocID="{39413022-14E6-394C-9F37-C11164350DF2}" presName="parentText" presStyleLbl="node1" presStyleIdx="0" presStyleCnt="1" custLinFactNeighborX="-156" custLinFactNeighborY="-711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B6A3057-C1B6-4B47-80D9-E99F2CDEB5F3}" srcId="{16D6CE7D-93F0-884E-8A7D-31D79E889103}" destId="{39413022-14E6-394C-9F37-C11164350DF2}" srcOrd="0" destOrd="0" parTransId="{37B0BDFD-8AE7-9242-BBB7-4589899A1360}" sibTransId="{C085FAB0-4561-384E-A677-3FEBD2773575}"/>
    <dgm:cxn modelId="{69CD33C8-4A11-3346-8A39-AB0F75548D3B}" type="presOf" srcId="{39413022-14E6-394C-9F37-C11164350DF2}" destId="{FCFDC04D-90B1-5C4F-BDB5-943D98AE5872}" srcOrd="0" destOrd="0" presId="urn:microsoft.com/office/officeart/2005/8/layout/vList2"/>
    <dgm:cxn modelId="{6B533D75-F107-424F-A117-A1DFE78D0886}" type="presOf" srcId="{16D6CE7D-93F0-884E-8A7D-31D79E889103}" destId="{D417495F-6FC5-A444-BDCE-4D562D9C5C3F}" srcOrd="0" destOrd="0" presId="urn:microsoft.com/office/officeart/2005/8/layout/vList2"/>
    <dgm:cxn modelId="{BAC181B9-AC9E-904C-9758-7802F52B7A20}" type="presParOf" srcId="{D417495F-6FC5-A444-BDCE-4D562D9C5C3F}" destId="{FCFDC04D-90B1-5C4F-BDB5-943D98AE587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50FD73-AA32-6D4B-8DB3-8B219095C969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02954577-BC9A-3D4B-92EF-286E826FDC25}">
      <dgm:prSet/>
      <dgm:spPr/>
      <dgm:t>
        <a:bodyPr/>
        <a:lstStyle/>
        <a:p>
          <a:pPr rtl="0"/>
          <a:r>
            <a:rPr lang="en-US" smtClean="0"/>
            <a:t>Experiments</a:t>
          </a:r>
          <a:endParaRPr lang="en-US"/>
        </a:p>
      </dgm:t>
    </dgm:pt>
    <dgm:pt modelId="{5288573C-40F3-474E-A7B6-FD84ECBFAD37}" type="parTrans" cxnId="{98CACA0C-2955-9B44-AF07-839A74000EAF}">
      <dgm:prSet/>
      <dgm:spPr/>
      <dgm:t>
        <a:bodyPr/>
        <a:lstStyle/>
        <a:p>
          <a:endParaRPr lang="en-US"/>
        </a:p>
      </dgm:t>
    </dgm:pt>
    <dgm:pt modelId="{C9618171-05B4-2A4D-9CF3-1C6BD327D731}" type="sibTrans" cxnId="{98CACA0C-2955-9B44-AF07-839A74000EAF}">
      <dgm:prSet/>
      <dgm:spPr/>
      <dgm:t>
        <a:bodyPr/>
        <a:lstStyle/>
        <a:p>
          <a:endParaRPr lang="en-US"/>
        </a:p>
      </dgm:t>
    </dgm:pt>
    <dgm:pt modelId="{5B08F488-C949-CC4C-9638-0A2399B6379E}">
      <dgm:prSet/>
      <dgm:spPr/>
      <dgm:t>
        <a:bodyPr/>
        <a:lstStyle/>
        <a:p>
          <a:pPr rtl="0"/>
          <a:r>
            <a:rPr lang="en-US" dirty="0" smtClean="0"/>
            <a:t>Used a String oscillating at a mode as a control to determine the accuracy of the tracking algorithm</a:t>
          </a:r>
          <a:endParaRPr lang="en-US" dirty="0"/>
        </a:p>
      </dgm:t>
    </dgm:pt>
    <dgm:pt modelId="{7D38F405-8A90-2148-93E9-D5916A54B186}" type="parTrans" cxnId="{D6D76E03-DDA7-BC44-8B88-C85286AB425D}">
      <dgm:prSet/>
      <dgm:spPr/>
      <dgm:t>
        <a:bodyPr/>
        <a:lstStyle/>
        <a:p>
          <a:endParaRPr lang="en-US"/>
        </a:p>
      </dgm:t>
    </dgm:pt>
    <dgm:pt modelId="{4B380832-005B-FA46-9CAE-1017838682BE}" type="sibTrans" cxnId="{D6D76E03-DDA7-BC44-8B88-C85286AB425D}">
      <dgm:prSet/>
      <dgm:spPr/>
      <dgm:t>
        <a:bodyPr/>
        <a:lstStyle/>
        <a:p>
          <a:endParaRPr lang="en-US"/>
        </a:p>
      </dgm:t>
    </dgm:pt>
    <dgm:pt modelId="{09AF87FC-6273-D541-B292-A15AEE03046E}">
      <dgm:prSet/>
      <dgm:spPr/>
      <dgm:t>
        <a:bodyPr/>
        <a:lstStyle/>
        <a:p>
          <a:pPr rtl="0"/>
          <a:r>
            <a:rPr lang="en-US" dirty="0" smtClean="0"/>
            <a:t>Analyzed effect of temperature on the amplitude and frequency of the microtubule</a:t>
          </a:r>
          <a:endParaRPr lang="en-US" dirty="0"/>
        </a:p>
      </dgm:t>
    </dgm:pt>
    <dgm:pt modelId="{9A7A961B-AA04-7C4B-AC1D-0F9E6948A382}" type="parTrans" cxnId="{E1A0F58B-1FC8-B641-879D-961C7B76DA7A}">
      <dgm:prSet/>
      <dgm:spPr/>
      <dgm:t>
        <a:bodyPr/>
        <a:lstStyle/>
        <a:p>
          <a:endParaRPr lang="en-US"/>
        </a:p>
      </dgm:t>
    </dgm:pt>
    <dgm:pt modelId="{FB6FA5F2-15E6-AD42-B18F-2A74D142B5C8}" type="sibTrans" cxnId="{E1A0F58B-1FC8-B641-879D-961C7B76DA7A}">
      <dgm:prSet/>
      <dgm:spPr/>
      <dgm:t>
        <a:bodyPr/>
        <a:lstStyle/>
        <a:p>
          <a:endParaRPr lang="en-US"/>
        </a:p>
      </dgm:t>
    </dgm:pt>
    <dgm:pt modelId="{698F73B8-D4E5-7A4C-86FC-C2369879AADA}">
      <dgm:prSet/>
      <dgm:spPr/>
      <dgm:t>
        <a:bodyPr/>
        <a:lstStyle/>
        <a:p>
          <a:pPr rtl="0"/>
          <a:r>
            <a:rPr lang="en-US" smtClean="0"/>
            <a:t>Code Changes</a:t>
          </a:r>
          <a:endParaRPr lang="en-US"/>
        </a:p>
      </dgm:t>
    </dgm:pt>
    <dgm:pt modelId="{57B42482-6C06-F14D-A74E-1B77A58476E9}" type="parTrans" cxnId="{29F73AE2-81F0-C741-AE61-A4E959D3AE03}">
      <dgm:prSet/>
      <dgm:spPr/>
      <dgm:t>
        <a:bodyPr/>
        <a:lstStyle/>
        <a:p>
          <a:endParaRPr lang="en-US"/>
        </a:p>
      </dgm:t>
    </dgm:pt>
    <dgm:pt modelId="{FC484A9B-BC9E-294D-A1FC-0CC33EB3B9FE}" type="sibTrans" cxnId="{29F73AE2-81F0-C741-AE61-A4E959D3AE03}">
      <dgm:prSet/>
      <dgm:spPr/>
      <dgm:t>
        <a:bodyPr/>
        <a:lstStyle/>
        <a:p>
          <a:endParaRPr lang="en-US"/>
        </a:p>
      </dgm:t>
    </dgm:pt>
    <dgm:pt modelId="{6D48A22C-D4F2-3043-98DF-BC65A3DB236E}">
      <dgm:prSet/>
      <dgm:spPr/>
      <dgm:t>
        <a:bodyPr/>
        <a:lstStyle/>
        <a:p>
          <a:pPr rtl="0"/>
          <a:r>
            <a:rPr lang="en-US" dirty="0" smtClean="0"/>
            <a:t>Nearest neighbor algorithm created to account for the changing number of points per frame (track points over time)</a:t>
          </a:r>
          <a:endParaRPr lang="en-US" dirty="0"/>
        </a:p>
      </dgm:t>
    </dgm:pt>
    <dgm:pt modelId="{3203BE33-9641-014A-9DCF-D7ED92840DA3}" type="parTrans" cxnId="{5FF5F581-79A7-A442-9437-897CA8F861C3}">
      <dgm:prSet/>
      <dgm:spPr/>
      <dgm:t>
        <a:bodyPr/>
        <a:lstStyle/>
        <a:p>
          <a:endParaRPr lang="en-US"/>
        </a:p>
      </dgm:t>
    </dgm:pt>
    <dgm:pt modelId="{0AA0EA67-F943-0E4A-B4F9-B1773AA93EB8}" type="sibTrans" cxnId="{5FF5F581-79A7-A442-9437-897CA8F861C3}">
      <dgm:prSet/>
      <dgm:spPr/>
      <dgm:t>
        <a:bodyPr/>
        <a:lstStyle/>
        <a:p>
          <a:endParaRPr lang="en-US"/>
        </a:p>
      </dgm:t>
    </dgm:pt>
    <dgm:pt modelId="{EE789EEE-168F-9343-B5EA-E2C5CF0D6A91}">
      <dgm:prSet/>
      <dgm:spPr/>
      <dgm:t>
        <a:bodyPr/>
        <a:lstStyle/>
        <a:p>
          <a:pPr rtl="0"/>
          <a:r>
            <a:rPr lang="en-US" dirty="0" smtClean="0"/>
            <a:t>Used MIJ plugin to connect Matlab to image processing software</a:t>
          </a:r>
          <a:endParaRPr lang="en-US" dirty="0"/>
        </a:p>
      </dgm:t>
    </dgm:pt>
    <dgm:pt modelId="{A4915FD3-32CE-7148-BB53-0A863A7487C3}" type="parTrans" cxnId="{63F05B83-48B8-3648-8AFA-5DF88D5915FC}">
      <dgm:prSet/>
      <dgm:spPr/>
      <dgm:t>
        <a:bodyPr/>
        <a:lstStyle/>
        <a:p>
          <a:endParaRPr lang="en-US"/>
        </a:p>
      </dgm:t>
    </dgm:pt>
    <dgm:pt modelId="{582E6751-8C4B-E048-A285-B0D2A2F8651A}" type="sibTrans" cxnId="{63F05B83-48B8-3648-8AFA-5DF88D5915FC}">
      <dgm:prSet/>
      <dgm:spPr/>
      <dgm:t>
        <a:bodyPr/>
        <a:lstStyle/>
        <a:p>
          <a:endParaRPr lang="en-US"/>
        </a:p>
      </dgm:t>
    </dgm:pt>
    <dgm:pt modelId="{F9C707F2-0BFE-884E-AACD-9C95402790FA}" type="pres">
      <dgm:prSet presAssocID="{D750FD73-AA32-6D4B-8DB3-8B219095C96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3D25552-A1F4-E149-88ED-964C2098C333}" type="pres">
      <dgm:prSet presAssocID="{02954577-BC9A-3D4B-92EF-286E826FDC25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69EF06-2D7C-974E-BADF-E4C1734A18FF}" type="pres">
      <dgm:prSet presAssocID="{02954577-BC9A-3D4B-92EF-286E826FDC25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64B618-7348-C040-88F3-FCD7779628B4}" type="pres">
      <dgm:prSet presAssocID="{698F73B8-D4E5-7A4C-86FC-C2369879AAD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CA483C-23E5-CF49-8AEB-4B30DC6014CF}" type="pres">
      <dgm:prSet presAssocID="{698F73B8-D4E5-7A4C-86FC-C2369879AADA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41FEB20-4464-3C4A-A6A5-13DC501209F6}" type="presOf" srcId="{D750FD73-AA32-6D4B-8DB3-8B219095C969}" destId="{F9C707F2-0BFE-884E-AACD-9C95402790FA}" srcOrd="0" destOrd="0" presId="urn:microsoft.com/office/officeart/2005/8/layout/vList2"/>
    <dgm:cxn modelId="{63F05B83-48B8-3648-8AFA-5DF88D5915FC}" srcId="{698F73B8-D4E5-7A4C-86FC-C2369879AADA}" destId="{EE789EEE-168F-9343-B5EA-E2C5CF0D6A91}" srcOrd="1" destOrd="0" parTransId="{A4915FD3-32CE-7148-BB53-0A863A7487C3}" sibTransId="{582E6751-8C4B-E048-A285-B0D2A2F8651A}"/>
    <dgm:cxn modelId="{68F73827-4B19-BB4B-8B0C-88DD3AC63B1B}" type="presOf" srcId="{5B08F488-C949-CC4C-9638-0A2399B6379E}" destId="{DD69EF06-2D7C-974E-BADF-E4C1734A18FF}" srcOrd="0" destOrd="0" presId="urn:microsoft.com/office/officeart/2005/8/layout/vList2"/>
    <dgm:cxn modelId="{C249D156-33DB-FA40-8378-3C29888D7834}" type="presOf" srcId="{6D48A22C-D4F2-3043-98DF-BC65A3DB236E}" destId="{04CA483C-23E5-CF49-8AEB-4B30DC6014CF}" srcOrd="0" destOrd="0" presId="urn:microsoft.com/office/officeart/2005/8/layout/vList2"/>
    <dgm:cxn modelId="{D6D76E03-DDA7-BC44-8B88-C85286AB425D}" srcId="{02954577-BC9A-3D4B-92EF-286E826FDC25}" destId="{5B08F488-C949-CC4C-9638-0A2399B6379E}" srcOrd="0" destOrd="0" parTransId="{7D38F405-8A90-2148-93E9-D5916A54B186}" sibTransId="{4B380832-005B-FA46-9CAE-1017838682BE}"/>
    <dgm:cxn modelId="{5FF5F581-79A7-A442-9437-897CA8F861C3}" srcId="{698F73B8-D4E5-7A4C-86FC-C2369879AADA}" destId="{6D48A22C-D4F2-3043-98DF-BC65A3DB236E}" srcOrd="0" destOrd="0" parTransId="{3203BE33-9641-014A-9DCF-D7ED92840DA3}" sibTransId="{0AA0EA67-F943-0E4A-B4F9-B1773AA93EB8}"/>
    <dgm:cxn modelId="{9FF67BF5-C309-D84E-B927-BFFEDF70EE36}" type="presOf" srcId="{02954577-BC9A-3D4B-92EF-286E826FDC25}" destId="{03D25552-A1F4-E149-88ED-964C2098C333}" srcOrd="0" destOrd="0" presId="urn:microsoft.com/office/officeart/2005/8/layout/vList2"/>
    <dgm:cxn modelId="{26890E16-6655-FA47-BE52-32B1724AD265}" type="presOf" srcId="{698F73B8-D4E5-7A4C-86FC-C2369879AADA}" destId="{1064B618-7348-C040-88F3-FCD7779628B4}" srcOrd="0" destOrd="0" presId="urn:microsoft.com/office/officeart/2005/8/layout/vList2"/>
    <dgm:cxn modelId="{E1A0F58B-1FC8-B641-879D-961C7B76DA7A}" srcId="{02954577-BC9A-3D4B-92EF-286E826FDC25}" destId="{09AF87FC-6273-D541-B292-A15AEE03046E}" srcOrd="1" destOrd="0" parTransId="{9A7A961B-AA04-7C4B-AC1D-0F9E6948A382}" sibTransId="{FB6FA5F2-15E6-AD42-B18F-2A74D142B5C8}"/>
    <dgm:cxn modelId="{B00757F7-588F-0541-8BE3-4DABAC9AE7E6}" type="presOf" srcId="{09AF87FC-6273-D541-B292-A15AEE03046E}" destId="{DD69EF06-2D7C-974E-BADF-E4C1734A18FF}" srcOrd="0" destOrd="1" presId="urn:microsoft.com/office/officeart/2005/8/layout/vList2"/>
    <dgm:cxn modelId="{98CACA0C-2955-9B44-AF07-839A74000EAF}" srcId="{D750FD73-AA32-6D4B-8DB3-8B219095C969}" destId="{02954577-BC9A-3D4B-92EF-286E826FDC25}" srcOrd="0" destOrd="0" parTransId="{5288573C-40F3-474E-A7B6-FD84ECBFAD37}" sibTransId="{C9618171-05B4-2A4D-9CF3-1C6BD327D731}"/>
    <dgm:cxn modelId="{29F73AE2-81F0-C741-AE61-A4E959D3AE03}" srcId="{D750FD73-AA32-6D4B-8DB3-8B219095C969}" destId="{698F73B8-D4E5-7A4C-86FC-C2369879AADA}" srcOrd="1" destOrd="0" parTransId="{57B42482-6C06-F14D-A74E-1B77A58476E9}" sibTransId="{FC484A9B-BC9E-294D-A1FC-0CC33EB3B9FE}"/>
    <dgm:cxn modelId="{967D4D76-0E49-7947-A996-1577FC57D0C9}" type="presOf" srcId="{EE789EEE-168F-9343-B5EA-E2C5CF0D6A91}" destId="{04CA483C-23E5-CF49-8AEB-4B30DC6014CF}" srcOrd="0" destOrd="1" presId="urn:microsoft.com/office/officeart/2005/8/layout/vList2"/>
    <dgm:cxn modelId="{C7D5F78B-8B2A-4049-990F-54DB86F4EAAE}" type="presParOf" srcId="{F9C707F2-0BFE-884E-AACD-9C95402790FA}" destId="{03D25552-A1F4-E149-88ED-964C2098C333}" srcOrd="0" destOrd="0" presId="urn:microsoft.com/office/officeart/2005/8/layout/vList2"/>
    <dgm:cxn modelId="{076DCB57-C8D6-7C47-811F-3E0CC6D9AFB5}" type="presParOf" srcId="{F9C707F2-0BFE-884E-AACD-9C95402790FA}" destId="{DD69EF06-2D7C-974E-BADF-E4C1734A18FF}" srcOrd="1" destOrd="0" presId="urn:microsoft.com/office/officeart/2005/8/layout/vList2"/>
    <dgm:cxn modelId="{4CFC55B7-40A8-FA44-BBED-3CB8B515F13D}" type="presParOf" srcId="{F9C707F2-0BFE-884E-AACD-9C95402790FA}" destId="{1064B618-7348-C040-88F3-FCD7779628B4}" srcOrd="2" destOrd="0" presId="urn:microsoft.com/office/officeart/2005/8/layout/vList2"/>
    <dgm:cxn modelId="{3318803E-33BD-3849-B644-4391A3D674F4}" type="presParOf" srcId="{F9C707F2-0BFE-884E-AACD-9C95402790FA}" destId="{04CA483C-23E5-CF49-8AEB-4B30DC6014C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8A8D6B-4A86-7042-AB1D-992E704F1CD4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BEEE119-E53B-4F48-80D2-DEE0D74BE485}">
      <dgm:prSet/>
      <dgm:spPr/>
      <dgm:t>
        <a:bodyPr/>
        <a:lstStyle/>
        <a:p>
          <a:pPr rtl="0"/>
          <a:r>
            <a:rPr lang="en-US" dirty="0" smtClean="0"/>
            <a:t>Background</a:t>
          </a:r>
          <a:endParaRPr lang="en-US" dirty="0"/>
        </a:p>
      </dgm:t>
    </dgm:pt>
    <dgm:pt modelId="{AABE9119-0E0D-D44D-A25F-37FA4A2C56F1}" type="parTrans" cxnId="{FF1D3E79-D50F-FD41-8B28-C92CC9CE958F}">
      <dgm:prSet/>
      <dgm:spPr/>
      <dgm:t>
        <a:bodyPr/>
        <a:lstStyle/>
        <a:p>
          <a:endParaRPr lang="en-US"/>
        </a:p>
      </dgm:t>
    </dgm:pt>
    <dgm:pt modelId="{B07A11D0-7382-454F-91CA-6F76F106CE57}" type="sibTrans" cxnId="{FF1D3E79-D50F-FD41-8B28-C92CC9CE958F}">
      <dgm:prSet/>
      <dgm:spPr/>
      <dgm:t>
        <a:bodyPr/>
        <a:lstStyle/>
        <a:p>
          <a:endParaRPr lang="en-US"/>
        </a:p>
      </dgm:t>
    </dgm:pt>
    <dgm:pt modelId="{C86B1D5E-7AFB-5840-A5C6-3C2FFF78CF02}" type="pres">
      <dgm:prSet presAssocID="{878A8D6B-4A86-7042-AB1D-992E704F1CD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B5530D9-4C33-0841-AAFB-CAA9B81DE731}" type="pres">
      <dgm:prSet presAssocID="{2BEEE119-E53B-4F48-80D2-DEE0D74BE485}" presName="parentText" presStyleLbl="node1" presStyleIdx="0" presStyleCnt="1" custLinFactNeighborX="5882" custLinFactNeighborY="-590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D2BB4F9-3D27-1443-91A3-118E867E83D0}" type="presOf" srcId="{878A8D6B-4A86-7042-AB1D-992E704F1CD4}" destId="{C86B1D5E-7AFB-5840-A5C6-3C2FFF78CF02}" srcOrd="0" destOrd="0" presId="urn:microsoft.com/office/officeart/2005/8/layout/vList2"/>
    <dgm:cxn modelId="{FF1D3E79-D50F-FD41-8B28-C92CC9CE958F}" srcId="{878A8D6B-4A86-7042-AB1D-992E704F1CD4}" destId="{2BEEE119-E53B-4F48-80D2-DEE0D74BE485}" srcOrd="0" destOrd="0" parTransId="{AABE9119-0E0D-D44D-A25F-37FA4A2C56F1}" sibTransId="{B07A11D0-7382-454F-91CA-6F76F106CE57}"/>
    <dgm:cxn modelId="{26971DD6-7563-7943-975D-BA6A5E0CA821}" type="presOf" srcId="{2BEEE119-E53B-4F48-80D2-DEE0D74BE485}" destId="{9B5530D9-4C33-0841-AAFB-CAA9B81DE731}" srcOrd="0" destOrd="0" presId="urn:microsoft.com/office/officeart/2005/8/layout/vList2"/>
    <dgm:cxn modelId="{4D1720EA-5BEA-7741-969D-F79FE2694144}" type="presParOf" srcId="{C86B1D5E-7AFB-5840-A5C6-3C2FFF78CF02}" destId="{9B5530D9-4C33-0841-AAFB-CAA9B81DE73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07D72B6-86F5-FC42-B822-4377C77511E3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765092E-4DAF-7949-9574-31229BC1D3B5}">
      <dgm:prSet/>
      <dgm:spPr/>
      <dgm:t>
        <a:bodyPr/>
        <a:lstStyle/>
        <a:p>
          <a:pPr rtl="0"/>
          <a:r>
            <a:rPr lang="en-US" dirty="0" smtClean="0"/>
            <a:t>Matlab Program (Aslam, et al)</a:t>
          </a:r>
          <a:endParaRPr lang="en-US" dirty="0"/>
        </a:p>
      </dgm:t>
    </dgm:pt>
    <dgm:pt modelId="{C366A3BC-C732-E348-9F92-1B329D9F5932}" type="parTrans" cxnId="{FE98F27D-7224-C648-8CA4-46392F1143E5}">
      <dgm:prSet/>
      <dgm:spPr/>
      <dgm:t>
        <a:bodyPr/>
        <a:lstStyle/>
        <a:p>
          <a:endParaRPr lang="en-US"/>
        </a:p>
      </dgm:t>
    </dgm:pt>
    <dgm:pt modelId="{73938C9A-CF54-D141-933B-2902D9D8DB7E}" type="sibTrans" cxnId="{FE98F27D-7224-C648-8CA4-46392F1143E5}">
      <dgm:prSet/>
      <dgm:spPr/>
      <dgm:t>
        <a:bodyPr/>
        <a:lstStyle/>
        <a:p>
          <a:endParaRPr lang="en-US"/>
        </a:p>
      </dgm:t>
    </dgm:pt>
    <dgm:pt modelId="{A20FFE26-715D-C646-81F7-E1DDF8CE1371}" type="pres">
      <dgm:prSet presAssocID="{707D72B6-86F5-FC42-B822-4377C77511E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4013905-817D-CB48-AC3E-6DFE2266208A}" type="pres">
      <dgm:prSet presAssocID="{5765092E-4DAF-7949-9574-31229BC1D3B5}" presName="parentText" presStyleLbl="node1" presStyleIdx="0" presStyleCnt="1" custLinFactNeighborX="-9395" custLinFactNeighborY="398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54713F0-4FF9-314C-8FEB-9234C64142E7}" type="presOf" srcId="{707D72B6-86F5-FC42-B822-4377C77511E3}" destId="{A20FFE26-715D-C646-81F7-E1DDF8CE1371}" srcOrd="0" destOrd="0" presId="urn:microsoft.com/office/officeart/2005/8/layout/vList2"/>
    <dgm:cxn modelId="{6747849C-ADF0-2544-AA0A-C7AC37D51BD6}" type="presOf" srcId="{5765092E-4DAF-7949-9574-31229BC1D3B5}" destId="{E4013905-817D-CB48-AC3E-6DFE2266208A}" srcOrd="0" destOrd="0" presId="urn:microsoft.com/office/officeart/2005/8/layout/vList2"/>
    <dgm:cxn modelId="{FE98F27D-7224-C648-8CA4-46392F1143E5}" srcId="{707D72B6-86F5-FC42-B822-4377C77511E3}" destId="{5765092E-4DAF-7949-9574-31229BC1D3B5}" srcOrd="0" destOrd="0" parTransId="{C366A3BC-C732-E348-9F92-1B329D9F5932}" sibTransId="{73938C9A-CF54-D141-933B-2902D9D8DB7E}"/>
    <dgm:cxn modelId="{B2F2C7CB-9556-B04A-BE18-8266CF670EE7}" type="presParOf" srcId="{A20FFE26-715D-C646-81F7-E1DDF8CE1371}" destId="{E4013905-817D-CB48-AC3E-6DFE2266208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5B8ED46-523D-C143-B0D8-F72D057A5D92}" type="doc">
      <dgm:prSet loTypeId="urn:microsoft.com/office/officeart/2005/8/layout/vList5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4DDA214E-4471-0D4A-A9AF-79D917278485}">
      <dgm:prSet/>
      <dgm:spPr/>
      <dgm:t>
        <a:bodyPr/>
        <a:lstStyle/>
        <a:p>
          <a:pPr rtl="0"/>
          <a:r>
            <a:rPr lang="en-US" b="0" i="0" dirty="0" smtClean="0"/>
            <a:t>Import points from the JFilament Program</a:t>
          </a:r>
          <a:endParaRPr lang="en-US" dirty="0"/>
        </a:p>
      </dgm:t>
    </dgm:pt>
    <dgm:pt modelId="{14AEA4AF-77EC-A645-AE4D-8049AE07A802}" type="parTrans" cxnId="{5CE88E22-4722-2C4B-AC9F-255CA529C561}">
      <dgm:prSet/>
      <dgm:spPr/>
      <dgm:t>
        <a:bodyPr/>
        <a:lstStyle/>
        <a:p>
          <a:endParaRPr lang="en-US"/>
        </a:p>
      </dgm:t>
    </dgm:pt>
    <dgm:pt modelId="{9219C0B6-280A-1247-BAB3-A79379291F0C}" type="sibTrans" cxnId="{5CE88E22-4722-2C4B-AC9F-255CA529C561}">
      <dgm:prSet/>
      <dgm:spPr/>
      <dgm:t>
        <a:bodyPr/>
        <a:lstStyle/>
        <a:p>
          <a:endParaRPr lang="en-US"/>
        </a:p>
      </dgm:t>
    </dgm:pt>
    <dgm:pt modelId="{C2D53BF5-B19B-CB48-9C20-2003E6BE9A57}">
      <dgm:prSet/>
      <dgm:spPr/>
      <dgm:t>
        <a:bodyPr/>
        <a:lstStyle/>
        <a:p>
          <a:pPr rtl="0"/>
          <a:r>
            <a:rPr lang="en-US" b="0" i="0" dirty="0" smtClean="0"/>
            <a:t>Reduce the noise in the background of the image</a:t>
          </a:r>
          <a:endParaRPr lang="en-US" dirty="0"/>
        </a:p>
      </dgm:t>
    </dgm:pt>
    <dgm:pt modelId="{D3CBFDB5-6C6D-9948-948B-BDDC16714DD6}" type="parTrans" cxnId="{94290AAC-5157-4642-8358-2C597D9F19E3}">
      <dgm:prSet/>
      <dgm:spPr/>
      <dgm:t>
        <a:bodyPr/>
        <a:lstStyle/>
        <a:p>
          <a:endParaRPr lang="en-US"/>
        </a:p>
      </dgm:t>
    </dgm:pt>
    <dgm:pt modelId="{28240303-3B8C-4D40-AA10-F93A2D543308}" type="sibTrans" cxnId="{94290AAC-5157-4642-8358-2C597D9F19E3}">
      <dgm:prSet/>
      <dgm:spPr/>
      <dgm:t>
        <a:bodyPr/>
        <a:lstStyle/>
        <a:p>
          <a:endParaRPr lang="en-US"/>
        </a:p>
      </dgm:t>
    </dgm:pt>
    <dgm:pt modelId="{8B3C9250-BF51-A64A-B095-F40CE0CC53B1}">
      <dgm:prSet/>
      <dgm:spPr/>
      <dgm:t>
        <a:bodyPr/>
        <a:lstStyle/>
        <a:p>
          <a:pPr rtl="0"/>
          <a:r>
            <a:rPr lang="en-US" b="0" i="0" smtClean="0"/>
            <a:t>Mean Filter</a:t>
          </a:r>
          <a:endParaRPr lang="en-US"/>
        </a:p>
      </dgm:t>
    </dgm:pt>
    <dgm:pt modelId="{E53C27E6-E312-BC45-89DD-EF0CFDCE3184}" type="parTrans" cxnId="{9DE74FB2-65DD-B144-82AD-8001F63EFAD1}">
      <dgm:prSet/>
      <dgm:spPr/>
      <dgm:t>
        <a:bodyPr/>
        <a:lstStyle/>
        <a:p>
          <a:endParaRPr lang="en-US"/>
        </a:p>
      </dgm:t>
    </dgm:pt>
    <dgm:pt modelId="{B98AC3E8-A0EC-8142-A437-6227B1806105}" type="sibTrans" cxnId="{9DE74FB2-65DD-B144-82AD-8001F63EFAD1}">
      <dgm:prSet/>
      <dgm:spPr/>
      <dgm:t>
        <a:bodyPr/>
        <a:lstStyle/>
        <a:p>
          <a:endParaRPr lang="en-US"/>
        </a:p>
      </dgm:t>
    </dgm:pt>
    <dgm:pt modelId="{39FD5FA9-7F45-F24F-AB1E-D487F0A8531E}">
      <dgm:prSet/>
      <dgm:spPr/>
      <dgm:t>
        <a:bodyPr/>
        <a:lstStyle/>
        <a:p>
          <a:pPr rtl="0"/>
          <a:r>
            <a:rPr lang="en-US" b="0" i="0" smtClean="0"/>
            <a:t>Gaussian Filter</a:t>
          </a:r>
          <a:endParaRPr lang="en-US"/>
        </a:p>
      </dgm:t>
    </dgm:pt>
    <dgm:pt modelId="{5A1D3F4F-C386-FA4E-8B4C-CB858DA8A8BF}" type="parTrans" cxnId="{C817A417-9DD0-B140-B7BA-458B0267AB1D}">
      <dgm:prSet/>
      <dgm:spPr/>
      <dgm:t>
        <a:bodyPr/>
        <a:lstStyle/>
        <a:p>
          <a:endParaRPr lang="en-US"/>
        </a:p>
      </dgm:t>
    </dgm:pt>
    <dgm:pt modelId="{B3516C5B-6FDD-5F40-AA2C-1C559358AB7F}" type="sibTrans" cxnId="{C817A417-9DD0-B140-B7BA-458B0267AB1D}">
      <dgm:prSet/>
      <dgm:spPr/>
      <dgm:t>
        <a:bodyPr/>
        <a:lstStyle/>
        <a:p>
          <a:endParaRPr lang="en-US"/>
        </a:p>
      </dgm:t>
    </dgm:pt>
    <dgm:pt modelId="{B76CAE6B-871F-104A-A6C8-6A63E9D24FF0}">
      <dgm:prSet/>
      <dgm:spPr/>
      <dgm:t>
        <a:bodyPr/>
        <a:lstStyle/>
        <a:p>
          <a:pPr rtl="0"/>
          <a:r>
            <a:rPr lang="en-US" b="0" i="0" smtClean="0"/>
            <a:t>Filament Reconstruction algorithm</a:t>
          </a:r>
          <a:endParaRPr lang="en-US"/>
        </a:p>
      </dgm:t>
    </dgm:pt>
    <dgm:pt modelId="{4E602517-72F8-9447-A357-AE3DDC3EB494}" type="parTrans" cxnId="{687B25A8-BB9A-6A4A-A12E-DFF75970F746}">
      <dgm:prSet/>
      <dgm:spPr/>
      <dgm:t>
        <a:bodyPr/>
        <a:lstStyle/>
        <a:p>
          <a:endParaRPr lang="en-US"/>
        </a:p>
      </dgm:t>
    </dgm:pt>
    <dgm:pt modelId="{6620A70E-2542-F842-A2EE-D19C6745EABC}" type="sibTrans" cxnId="{687B25A8-BB9A-6A4A-A12E-DFF75970F746}">
      <dgm:prSet/>
      <dgm:spPr/>
      <dgm:t>
        <a:bodyPr/>
        <a:lstStyle/>
        <a:p>
          <a:endParaRPr lang="en-US"/>
        </a:p>
      </dgm:t>
    </dgm:pt>
    <dgm:pt modelId="{1A477114-22ED-604D-86B6-422E0B8F6BBC}">
      <dgm:prSet/>
      <dgm:spPr/>
      <dgm:t>
        <a:bodyPr/>
        <a:lstStyle/>
        <a:p>
          <a:pPr rtl="0"/>
          <a:r>
            <a:rPr lang="en-US" b="0" i="0" smtClean="0"/>
            <a:t>Creating a spline to interpolate points</a:t>
          </a:r>
          <a:endParaRPr lang="en-US"/>
        </a:p>
      </dgm:t>
    </dgm:pt>
    <dgm:pt modelId="{39AE336E-CE57-C04D-B38D-ED2780ACA2EA}" type="parTrans" cxnId="{5B8E82DE-F2D4-0341-8739-E0B9BAA3BB63}">
      <dgm:prSet/>
      <dgm:spPr/>
      <dgm:t>
        <a:bodyPr/>
        <a:lstStyle/>
        <a:p>
          <a:endParaRPr lang="en-US"/>
        </a:p>
      </dgm:t>
    </dgm:pt>
    <dgm:pt modelId="{5668DF06-F753-3744-85AC-5544A9653F0C}" type="sibTrans" cxnId="{5B8E82DE-F2D4-0341-8739-E0B9BAA3BB63}">
      <dgm:prSet/>
      <dgm:spPr/>
      <dgm:t>
        <a:bodyPr/>
        <a:lstStyle/>
        <a:p>
          <a:endParaRPr lang="en-US"/>
        </a:p>
      </dgm:t>
    </dgm:pt>
    <dgm:pt modelId="{E83CA2E8-3B21-9940-8D74-B6680C955FD3}">
      <dgm:prSet/>
      <dgm:spPr/>
      <dgm:t>
        <a:bodyPr/>
        <a:lstStyle/>
        <a:p>
          <a:pPr rtl="0"/>
          <a:r>
            <a:rPr lang="en-US" b="0" i="0" smtClean="0"/>
            <a:t>Rotating a part of the Microtubule and looking at intensity values to determine position</a:t>
          </a:r>
          <a:endParaRPr lang="en-US"/>
        </a:p>
      </dgm:t>
    </dgm:pt>
    <dgm:pt modelId="{C71CCD27-7C4C-C441-B324-6615C7D1F120}" type="parTrans" cxnId="{452FD14A-43E3-0541-A9C3-15BCA85FAD6F}">
      <dgm:prSet/>
      <dgm:spPr/>
      <dgm:t>
        <a:bodyPr/>
        <a:lstStyle/>
        <a:p>
          <a:endParaRPr lang="en-US"/>
        </a:p>
      </dgm:t>
    </dgm:pt>
    <dgm:pt modelId="{9AAE31BA-5D78-D449-A00E-7D45E66B92A6}" type="sibTrans" cxnId="{452FD14A-43E3-0541-A9C3-15BCA85FAD6F}">
      <dgm:prSet/>
      <dgm:spPr/>
      <dgm:t>
        <a:bodyPr/>
        <a:lstStyle/>
        <a:p>
          <a:endParaRPr lang="en-US"/>
        </a:p>
      </dgm:t>
    </dgm:pt>
    <dgm:pt modelId="{5E149E64-A8AB-A84E-B424-895CF93E420F}">
      <dgm:prSet/>
      <dgm:spPr/>
      <dgm:t>
        <a:bodyPr/>
        <a:lstStyle/>
        <a:p>
          <a:pPr rtl="0"/>
          <a:r>
            <a:rPr lang="en-US" b="0" i="0" dirty="0" smtClean="0"/>
            <a:t>Fourier Transform</a:t>
          </a:r>
          <a:endParaRPr lang="en-US" dirty="0"/>
        </a:p>
      </dgm:t>
    </dgm:pt>
    <dgm:pt modelId="{915962AC-42B9-B040-AF6A-9D463577CACE}" type="parTrans" cxnId="{B4601CE4-F1EC-7041-A3E8-94645378D548}">
      <dgm:prSet/>
      <dgm:spPr/>
      <dgm:t>
        <a:bodyPr/>
        <a:lstStyle/>
        <a:p>
          <a:endParaRPr lang="en-US"/>
        </a:p>
      </dgm:t>
    </dgm:pt>
    <dgm:pt modelId="{F71A05EC-8922-B842-901D-C6AA012CA597}" type="sibTrans" cxnId="{B4601CE4-F1EC-7041-A3E8-94645378D548}">
      <dgm:prSet/>
      <dgm:spPr/>
      <dgm:t>
        <a:bodyPr/>
        <a:lstStyle/>
        <a:p>
          <a:endParaRPr lang="en-US"/>
        </a:p>
      </dgm:t>
    </dgm:pt>
    <dgm:pt modelId="{30B6639E-414F-834A-9316-3B38F9F00EAF}">
      <dgm:prSet/>
      <dgm:spPr/>
      <dgm:t>
        <a:bodyPr/>
        <a:lstStyle/>
        <a:p>
          <a:pPr rtl="0"/>
          <a:r>
            <a:rPr lang="en-US" b="0" i="0" smtClean="0"/>
            <a:t>Determines a combination of a sine and cosine function that best fits the Microtubule</a:t>
          </a:r>
          <a:endParaRPr lang="en-US"/>
        </a:p>
      </dgm:t>
    </dgm:pt>
    <dgm:pt modelId="{ADB9DCD4-A5CB-4647-9194-998DE15F6793}" type="parTrans" cxnId="{AE294D1C-27E7-4842-AB8B-9C5A7EAE829A}">
      <dgm:prSet/>
      <dgm:spPr/>
      <dgm:t>
        <a:bodyPr/>
        <a:lstStyle/>
        <a:p>
          <a:endParaRPr lang="en-US"/>
        </a:p>
      </dgm:t>
    </dgm:pt>
    <dgm:pt modelId="{2CEE9139-C55D-D442-9974-35E057AAED88}" type="sibTrans" cxnId="{AE294D1C-27E7-4842-AB8B-9C5A7EAE829A}">
      <dgm:prSet/>
      <dgm:spPr/>
      <dgm:t>
        <a:bodyPr/>
        <a:lstStyle/>
        <a:p>
          <a:endParaRPr lang="en-US"/>
        </a:p>
      </dgm:t>
    </dgm:pt>
    <dgm:pt modelId="{8D51CC2E-BBEA-0F48-915F-E2B2FEA2FE9C}">
      <dgm:prSet/>
      <dgm:spPr/>
      <dgm:t>
        <a:bodyPr/>
        <a:lstStyle/>
        <a:p>
          <a:pPr rtl="0"/>
          <a:r>
            <a:rPr lang="en-US" dirty="0" smtClean="0"/>
            <a:t>Nearest Neighbor Algorithm</a:t>
          </a:r>
          <a:endParaRPr lang="en-US" dirty="0"/>
        </a:p>
      </dgm:t>
    </dgm:pt>
    <dgm:pt modelId="{759C9989-CB23-674A-BCA0-DAF867393209}" type="parTrans" cxnId="{F830B045-DE5B-1F47-A095-5B8AF9B90D34}">
      <dgm:prSet/>
      <dgm:spPr/>
      <dgm:t>
        <a:bodyPr/>
        <a:lstStyle/>
        <a:p>
          <a:endParaRPr lang="en-US"/>
        </a:p>
      </dgm:t>
    </dgm:pt>
    <dgm:pt modelId="{EACDE8A6-F96F-3E46-A43D-00BAE116C05D}" type="sibTrans" cxnId="{F830B045-DE5B-1F47-A095-5B8AF9B90D34}">
      <dgm:prSet/>
      <dgm:spPr/>
      <dgm:t>
        <a:bodyPr/>
        <a:lstStyle/>
        <a:p>
          <a:endParaRPr lang="en-US"/>
        </a:p>
      </dgm:t>
    </dgm:pt>
    <dgm:pt modelId="{47AD7C34-7370-BD48-B374-D493AB845EB9}" type="pres">
      <dgm:prSet presAssocID="{85B8ED46-523D-C143-B0D8-F72D057A5D9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35CCC90-0FD7-C64E-AE63-D855AA8E7DE5}" type="pres">
      <dgm:prSet presAssocID="{4DDA214E-4471-0D4A-A9AF-79D917278485}" presName="linNode" presStyleCnt="0"/>
      <dgm:spPr/>
      <dgm:t>
        <a:bodyPr/>
        <a:lstStyle/>
        <a:p>
          <a:endParaRPr lang="en-US"/>
        </a:p>
      </dgm:t>
    </dgm:pt>
    <dgm:pt modelId="{BCB4522F-CCD5-1046-A300-7247A2A81F8F}" type="pres">
      <dgm:prSet presAssocID="{4DDA214E-4471-0D4A-A9AF-79D917278485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3BFAA5-954D-6746-8E8C-128DADEF9721}" type="pres">
      <dgm:prSet presAssocID="{4DDA214E-4471-0D4A-A9AF-79D917278485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6CAD0B-3ED0-6E45-8BA6-CF302A49BA65}" type="pres">
      <dgm:prSet presAssocID="{9219C0B6-280A-1247-BAB3-A79379291F0C}" presName="sp" presStyleCnt="0"/>
      <dgm:spPr/>
      <dgm:t>
        <a:bodyPr/>
        <a:lstStyle/>
        <a:p>
          <a:endParaRPr lang="en-US"/>
        </a:p>
      </dgm:t>
    </dgm:pt>
    <dgm:pt modelId="{8CE14E15-2CDE-2340-8CC2-996BD65BD2B3}" type="pres">
      <dgm:prSet presAssocID="{C2D53BF5-B19B-CB48-9C20-2003E6BE9A57}" presName="linNode" presStyleCnt="0"/>
      <dgm:spPr/>
      <dgm:t>
        <a:bodyPr/>
        <a:lstStyle/>
        <a:p>
          <a:endParaRPr lang="en-US"/>
        </a:p>
      </dgm:t>
    </dgm:pt>
    <dgm:pt modelId="{8398BB9E-A74C-3241-ACA0-A428FF31961A}" type="pres">
      <dgm:prSet presAssocID="{C2D53BF5-B19B-CB48-9C20-2003E6BE9A57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187B91-8E27-0C4A-B5B7-FBEFE4C315D3}" type="pres">
      <dgm:prSet presAssocID="{C2D53BF5-B19B-CB48-9C20-2003E6BE9A57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FDE215-C0F0-404E-82A7-3B52EA2EA2FB}" type="pres">
      <dgm:prSet presAssocID="{28240303-3B8C-4D40-AA10-F93A2D543308}" presName="sp" presStyleCnt="0"/>
      <dgm:spPr/>
      <dgm:t>
        <a:bodyPr/>
        <a:lstStyle/>
        <a:p>
          <a:endParaRPr lang="en-US"/>
        </a:p>
      </dgm:t>
    </dgm:pt>
    <dgm:pt modelId="{C865D538-66FC-6047-A4BD-56E4E5C1AFD6}" type="pres">
      <dgm:prSet presAssocID="{B76CAE6B-871F-104A-A6C8-6A63E9D24FF0}" presName="linNode" presStyleCnt="0"/>
      <dgm:spPr/>
      <dgm:t>
        <a:bodyPr/>
        <a:lstStyle/>
        <a:p>
          <a:endParaRPr lang="en-US"/>
        </a:p>
      </dgm:t>
    </dgm:pt>
    <dgm:pt modelId="{6238D94F-D80B-C942-B9D5-2ECE960DCC85}" type="pres">
      <dgm:prSet presAssocID="{B76CAE6B-871F-104A-A6C8-6A63E9D24FF0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258EA5-FA39-8347-A75D-8BB219196BE4}" type="pres">
      <dgm:prSet presAssocID="{B76CAE6B-871F-104A-A6C8-6A63E9D24FF0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167331-A7E4-984E-B7FE-B9EFA64514E2}" type="pres">
      <dgm:prSet presAssocID="{6620A70E-2542-F842-A2EE-D19C6745EABC}" presName="sp" presStyleCnt="0"/>
      <dgm:spPr/>
      <dgm:t>
        <a:bodyPr/>
        <a:lstStyle/>
        <a:p>
          <a:endParaRPr lang="en-US"/>
        </a:p>
      </dgm:t>
    </dgm:pt>
    <dgm:pt modelId="{8AB9A07C-80F4-414C-88CA-A03210533DAF}" type="pres">
      <dgm:prSet presAssocID="{5E149E64-A8AB-A84E-B424-895CF93E420F}" presName="linNode" presStyleCnt="0"/>
      <dgm:spPr/>
      <dgm:t>
        <a:bodyPr/>
        <a:lstStyle/>
        <a:p>
          <a:endParaRPr lang="en-US"/>
        </a:p>
      </dgm:t>
    </dgm:pt>
    <dgm:pt modelId="{0C2A38AC-9323-6742-A6C2-5CEF81DF3A40}" type="pres">
      <dgm:prSet presAssocID="{5E149E64-A8AB-A84E-B424-895CF93E420F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2E9AD8-206C-0B49-A0AE-91F253CA3C08}" type="pres">
      <dgm:prSet presAssocID="{5E149E64-A8AB-A84E-B424-895CF93E420F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4ADF178-A53E-CD4C-BE07-403FC7FDCF58}" type="presOf" srcId="{E83CA2E8-3B21-9940-8D74-B6680C955FD3}" destId="{98258EA5-FA39-8347-A75D-8BB219196BE4}" srcOrd="0" destOrd="1" presId="urn:microsoft.com/office/officeart/2005/8/layout/vList5"/>
    <dgm:cxn modelId="{48A50465-0041-344C-B6AA-3A6684F16BE1}" type="presOf" srcId="{5E149E64-A8AB-A84E-B424-895CF93E420F}" destId="{0C2A38AC-9323-6742-A6C2-5CEF81DF3A40}" srcOrd="0" destOrd="0" presId="urn:microsoft.com/office/officeart/2005/8/layout/vList5"/>
    <dgm:cxn modelId="{C42D9946-1E11-064B-9CD1-52D89004FA17}" type="presOf" srcId="{1A477114-22ED-604D-86B6-422E0B8F6BBC}" destId="{98258EA5-FA39-8347-A75D-8BB219196BE4}" srcOrd="0" destOrd="0" presId="urn:microsoft.com/office/officeart/2005/8/layout/vList5"/>
    <dgm:cxn modelId="{4548F11A-BC3B-8D48-98D8-AEB7C150506E}" type="presOf" srcId="{8D51CC2E-BBEA-0F48-915F-E2B2FEA2FE9C}" destId="{DA3BFAA5-954D-6746-8E8C-128DADEF9721}" srcOrd="0" destOrd="0" presId="urn:microsoft.com/office/officeart/2005/8/layout/vList5"/>
    <dgm:cxn modelId="{687B25A8-BB9A-6A4A-A12E-DFF75970F746}" srcId="{85B8ED46-523D-C143-B0D8-F72D057A5D92}" destId="{B76CAE6B-871F-104A-A6C8-6A63E9D24FF0}" srcOrd="2" destOrd="0" parTransId="{4E602517-72F8-9447-A357-AE3DDC3EB494}" sibTransId="{6620A70E-2542-F842-A2EE-D19C6745EABC}"/>
    <dgm:cxn modelId="{5B8E82DE-F2D4-0341-8739-E0B9BAA3BB63}" srcId="{B76CAE6B-871F-104A-A6C8-6A63E9D24FF0}" destId="{1A477114-22ED-604D-86B6-422E0B8F6BBC}" srcOrd="0" destOrd="0" parTransId="{39AE336E-CE57-C04D-B38D-ED2780ACA2EA}" sibTransId="{5668DF06-F753-3744-85AC-5544A9653F0C}"/>
    <dgm:cxn modelId="{E7F8E6D7-1D93-8E4D-B4E7-D7CE00E7A21C}" type="presOf" srcId="{8B3C9250-BF51-A64A-B095-F40CE0CC53B1}" destId="{AC187B91-8E27-0C4A-B5B7-FBEFE4C315D3}" srcOrd="0" destOrd="0" presId="urn:microsoft.com/office/officeart/2005/8/layout/vList5"/>
    <dgm:cxn modelId="{B4601CE4-F1EC-7041-A3E8-94645378D548}" srcId="{85B8ED46-523D-C143-B0D8-F72D057A5D92}" destId="{5E149E64-A8AB-A84E-B424-895CF93E420F}" srcOrd="3" destOrd="0" parTransId="{915962AC-42B9-B040-AF6A-9D463577CACE}" sibTransId="{F71A05EC-8922-B842-901D-C6AA012CA597}"/>
    <dgm:cxn modelId="{AE294D1C-27E7-4842-AB8B-9C5A7EAE829A}" srcId="{5E149E64-A8AB-A84E-B424-895CF93E420F}" destId="{30B6639E-414F-834A-9316-3B38F9F00EAF}" srcOrd="0" destOrd="0" parTransId="{ADB9DCD4-A5CB-4647-9194-998DE15F6793}" sibTransId="{2CEE9139-C55D-D442-9974-35E057AAED88}"/>
    <dgm:cxn modelId="{452FD14A-43E3-0541-A9C3-15BCA85FAD6F}" srcId="{B76CAE6B-871F-104A-A6C8-6A63E9D24FF0}" destId="{E83CA2E8-3B21-9940-8D74-B6680C955FD3}" srcOrd="1" destOrd="0" parTransId="{C71CCD27-7C4C-C441-B324-6615C7D1F120}" sibTransId="{9AAE31BA-5D78-D449-A00E-7D45E66B92A6}"/>
    <dgm:cxn modelId="{5CE88E22-4722-2C4B-AC9F-255CA529C561}" srcId="{85B8ED46-523D-C143-B0D8-F72D057A5D92}" destId="{4DDA214E-4471-0D4A-A9AF-79D917278485}" srcOrd="0" destOrd="0" parTransId="{14AEA4AF-77EC-A645-AE4D-8049AE07A802}" sibTransId="{9219C0B6-280A-1247-BAB3-A79379291F0C}"/>
    <dgm:cxn modelId="{8D6B259F-8ED2-DE40-8239-1E089362C1B2}" type="presOf" srcId="{30B6639E-414F-834A-9316-3B38F9F00EAF}" destId="{B62E9AD8-206C-0B49-A0AE-91F253CA3C08}" srcOrd="0" destOrd="0" presId="urn:microsoft.com/office/officeart/2005/8/layout/vList5"/>
    <dgm:cxn modelId="{BD916BE7-42BD-8246-A5A5-02BDC21E4777}" type="presOf" srcId="{39FD5FA9-7F45-F24F-AB1E-D487F0A8531E}" destId="{AC187B91-8E27-0C4A-B5B7-FBEFE4C315D3}" srcOrd="0" destOrd="1" presId="urn:microsoft.com/office/officeart/2005/8/layout/vList5"/>
    <dgm:cxn modelId="{9DE74FB2-65DD-B144-82AD-8001F63EFAD1}" srcId="{C2D53BF5-B19B-CB48-9C20-2003E6BE9A57}" destId="{8B3C9250-BF51-A64A-B095-F40CE0CC53B1}" srcOrd="0" destOrd="0" parTransId="{E53C27E6-E312-BC45-89DD-EF0CFDCE3184}" sibTransId="{B98AC3E8-A0EC-8142-A437-6227B1806105}"/>
    <dgm:cxn modelId="{F830B045-DE5B-1F47-A095-5B8AF9B90D34}" srcId="{4DDA214E-4471-0D4A-A9AF-79D917278485}" destId="{8D51CC2E-BBEA-0F48-915F-E2B2FEA2FE9C}" srcOrd="0" destOrd="0" parTransId="{759C9989-CB23-674A-BCA0-DAF867393209}" sibTransId="{EACDE8A6-F96F-3E46-A43D-00BAE116C05D}"/>
    <dgm:cxn modelId="{16A646CA-6EE0-4348-833B-9C4EF8F651EE}" type="presOf" srcId="{B76CAE6B-871F-104A-A6C8-6A63E9D24FF0}" destId="{6238D94F-D80B-C942-B9D5-2ECE960DCC85}" srcOrd="0" destOrd="0" presId="urn:microsoft.com/office/officeart/2005/8/layout/vList5"/>
    <dgm:cxn modelId="{EDAA746A-E78F-DC4B-B90E-C57D43146191}" type="presOf" srcId="{C2D53BF5-B19B-CB48-9C20-2003E6BE9A57}" destId="{8398BB9E-A74C-3241-ACA0-A428FF31961A}" srcOrd="0" destOrd="0" presId="urn:microsoft.com/office/officeart/2005/8/layout/vList5"/>
    <dgm:cxn modelId="{94290AAC-5157-4642-8358-2C597D9F19E3}" srcId="{85B8ED46-523D-C143-B0D8-F72D057A5D92}" destId="{C2D53BF5-B19B-CB48-9C20-2003E6BE9A57}" srcOrd="1" destOrd="0" parTransId="{D3CBFDB5-6C6D-9948-948B-BDDC16714DD6}" sibTransId="{28240303-3B8C-4D40-AA10-F93A2D543308}"/>
    <dgm:cxn modelId="{C817A417-9DD0-B140-B7BA-458B0267AB1D}" srcId="{C2D53BF5-B19B-CB48-9C20-2003E6BE9A57}" destId="{39FD5FA9-7F45-F24F-AB1E-D487F0A8531E}" srcOrd="1" destOrd="0" parTransId="{5A1D3F4F-C386-FA4E-8B4C-CB858DA8A8BF}" sibTransId="{B3516C5B-6FDD-5F40-AA2C-1C559358AB7F}"/>
    <dgm:cxn modelId="{70ECFA11-1C26-5946-BA38-B38758C2CB21}" type="presOf" srcId="{4DDA214E-4471-0D4A-A9AF-79D917278485}" destId="{BCB4522F-CCD5-1046-A300-7247A2A81F8F}" srcOrd="0" destOrd="0" presId="urn:microsoft.com/office/officeart/2005/8/layout/vList5"/>
    <dgm:cxn modelId="{8D707D6E-9643-7641-B0AD-BAE0B643A3F0}" type="presOf" srcId="{85B8ED46-523D-C143-B0D8-F72D057A5D92}" destId="{47AD7C34-7370-BD48-B374-D493AB845EB9}" srcOrd="0" destOrd="0" presId="urn:microsoft.com/office/officeart/2005/8/layout/vList5"/>
    <dgm:cxn modelId="{55E230E7-759B-074E-B5F6-62B75C30ECF0}" type="presParOf" srcId="{47AD7C34-7370-BD48-B374-D493AB845EB9}" destId="{335CCC90-0FD7-C64E-AE63-D855AA8E7DE5}" srcOrd="0" destOrd="0" presId="urn:microsoft.com/office/officeart/2005/8/layout/vList5"/>
    <dgm:cxn modelId="{CF45044E-D159-2649-8C4A-86E0C3E56FF6}" type="presParOf" srcId="{335CCC90-0FD7-C64E-AE63-D855AA8E7DE5}" destId="{BCB4522F-CCD5-1046-A300-7247A2A81F8F}" srcOrd="0" destOrd="0" presId="urn:microsoft.com/office/officeart/2005/8/layout/vList5"/>
    <dgm:cxn modelId="{458AD77C-546E-3A4B-A004-C8BEEC97D4FD}" type="presParOf" srcId="{335CCC90-0FD7-C64E-AE63-D855AA8E7DE5}" destId="{DA3BFAA5-954D-6746-8E8C-128DADEF9721}" srcOrd="1" destOrd="0" presId="urn:microsoft.com/office/officeart/2005/8/layout/vList5"/>
    <dgm:cxn modelId="{CCAA7D2A-F254-7343-9015-8F98A0EBFF85}" type="presParOf" srcId="{47AD7C34-7370-BD48-B374-D493AB845EB9}" destId="{D76CAD0B-3ED0-6E45-8BA6-CF302A49BA65}" srcOrd="1" destOrd="0" presId="urn:microsoft.com/office/officeart/2005/8/layout/vList5"/>
    <dgm:cxn modelId="{36E25E66-CAF4-8A4C-9CC9-F8AF39EADF1E}" type="presParOf" srcId="{47AD7C34-7370-BD48-B374-D493AB845EB9}" destId="{8CE14E15-2CDE-2340-8CC2-996BD65BD2B3}" srcOrd="2" destOrd="0" presId="urn:microsoft.com/office/officeart/2005/8/layout/vList5"/>
    <dgm:cxn modelId="{1DDC3EF2-F47A-6248-A93C-E2FBD5972004}" type="presParOf" srcId="{8CE14E15-2CDE-2340-8CC2-996BD65BD2B3}" destId="{8398BB9E-A74C-3241-ACA0-A428FF31961A}" srcOrd="0" destOrd="0" presId="urn:microsoft.com/office/officeart/2005/8/layout/vList5"/>
    <dgm:cxn modelId="{E89C91BE-88B4-A544-A885-84C6C40585FE}" type="presParOf" srcId="{8CE14E15-2CDE-2340-8CC2-996BD65BD2B3}" destId="{AC187B91-8E27-0C4A-B5B7-FBEFE4C315D3}" srcOrd="1" destOrd="0" presId="urn:microsoft.com/office/officeart/2005/8/layout/vList5"/>
    <dgm:cxn modelId="{CA8A5E3F-5827-6449-9E23-160ABFDE12AB}" type="presParOf" srcId="{47AD7C34-7370-BD48-B374-D493AB845EB9}" destId="{0CFDE215-C0F0-404E-82A7-3B52EA2EA2FB}" srcOrd="3" destOrd="0" presId="urn:microsoft.com/office/officeart/2005/8/layout/vList5"/>
    <dgm:cxn modelId="{9C265DB5-E8AA-2742-86BB-A258EAA5D92D}" type="presParOf" srcId="{47AD7C34-7370-BD48-B374-D493AB845EB9}" destId="{C865D538-66FC-6047-A4BD-56E4E5C1AFD6}" srcOrd="4" destOrd="0" presId="urn:microsoft.com/office/officeart/2005/8/layout/vList5"/>
    <dgm:cxn modelId="{CF987B12-BEA0-4D48-A812-2FE0BC714936}" type="presParOf" srcId="{C865D538-66FC-6047-A4BD-56E4E5C1AFD6}" destId="{6238D94F-D80B-C942-B9D5-2ECE960DCC85}" srcOrd="0" destOrd="0" presId="urn:microsoft.com/office/officeart/2005/8/layout/vList5"/>
    <dgm:cxn modelId="{E980197D-A3FD-4F4C-B994-56E53B9DDBA2}" type="presParOf" srcId="{C865D538-66FC-6047-A4BD-56E4E5C1AFD6}" destId="{98258EA5-FA39-8347-A75D-8BB219196BE4}" srcOrd="1" destOrd="0" presId="urn:microsoft.com/office/officeart/2005/8/layout/vList5"/>
    <dgm:cxn modelId="{AD2D8DCF-61E9-EA46-A02D-BB0895C402FE}" type="presParOf" srcId="{47AD7C34-7370-BD48-B374-D493AB845EB9}" destId="{06167331-A7E4-984E-B7FE-B9EFA64514E2}" srcOrd="5" destOrd="0" presId="urn:microsoft.com/office/officeart/2005/8/layout/vList5"/>
    <dgm:cxn modelId="{DCABBF6A-A35A-1140-B905-0BB3D9DBC5C0}" type="presParOf" srcId="{47AD7C34-7370-BD48-B374-D493AB845EB9}" destId="{8AB9A07C-80F4-414C-88CA-A03210533DAF}" srcOrd="6" destOrd="0" presId="urn:microsoft.com/office/officeart/2005/8/layout/vList5"/>
    <dgm:cxn modelId="{3E2450E5-A610-8B41-9CC7-3E8BB330DCBD}" type="presParOf" srcId="{8AB9A07C-80F4-414C-88CA-A03210533DAF}" destId="{0C2A38AC-9323-6742-A6C2-5CEF81DF3A40}" srcOrd="0" destOrd="0" presId="urn:microsoft.com/office/officeart/2005/8/layout/vList5"/>
    <dgm:cxn modelId="{B8851140-9F2D-3447-A0E7-69F70BE557BE}" type="presParOf" srcId="{8AB9A07C-80F4-414C-88CA-A03210533DAF}" destId="{B62E9AD8-206C-0B49-A0AE-91F253CA3C0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22A57E0-87F2-2F41-8E89-B6408F0B8B8D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ED35100-1F59-CA42-A6B9-0DE33E9E5169}">
      <dgm:prSet/>
      <dgm:spPr/>
      <dgm:t>
        <a:bodyPr/>
        <a:lstStyle/>
        <a:p>
          <a:pPr rtl="0"/>
          <a:r>
            <a:rPr lang="en-US" dirty="0" smtClean="0"/>
            <a:t>Setup</a:t>
          </a:r>
          <a:endParaRPr lang="en-US" dirty="0"/>
        </a:p>
      </dgm:t>
    </dgm:pt>
    <dgm:pt modelId="{81E40632-D142-4343-B817-28A6969FD1E3}" type="parTrans" cxnId="{698F56A4-B236-2643-A7B1-0F68DBB9C116}">
      <dgm:prSet/>
      <dgm:spPr/>
      <dgm:t>
        <a:bodyPr/>
        <a:lstStyle/>
        <a:p>
          <a:endParaRPr lang="en-US"/>
        </a:p>
      </dgm:t>
    </dgm:pt>
    <dgm:pt modelId="{03015682-5F14-4E4C-8A60-3E3A32951BA0}" type="sibTrans" cxnId="{698F56A4-B236-2643-A7B1-0F68DBB9C116}">
      <dgm:prSet/>
      <dgm:spPr/>
      <dgm:t>
        <a:bodyPr/>
        <a:lstStyle/>
        <a:p>
          <a:endParaRPr lang="en-US"/>
        </a:p>
      </dgm:t>
    </dgm:pt>
    <dgm:pt modelId="{6BDC40AA-15EE-2F48-B56A-038D849FBB67}" type="pres">
      <dgm:prSet presAssocID="{F22A57E0-87F2-2F41-8E89-B6408F0B8B8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7DD9247-B5BD-C84A-BD6C-B2E865A80D65}" type="pres">
      <dgm:prSet presAssocID="{5ED35100-1F59-CA42-A6B9-0DE33E9E5169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40277A8-78E5-5A46-B614-0E87635CCFCE}" type="presOf" srcId="{F22A57E0-87F2-2F41-8E89-B6408F0B8B8D}" destId="{6BDC40AA-15EE-2F48-B56A-038D849FBB67}" srcOrd="0" destOrd="0" presId="urn:microsoft.com/office/officeart/2005/8/layout/vList2"/>
    <dgm:cxn modelId="{698F56A4-B236-2643-A7B1-0F68DBB9C116}" srcId="{F22A57E0-87F2-2F41-8E89-B6408F0B8B8D}" destId="{5ED35100-1F59-CA42-A6B9-0DE33E9E5169}" srcOrd="0" destOrd="0" parTransId="{81E40632-D142-4343-B817-28A6969FD1E3}" sibTransId="{03015682-5F14-4E4C-8A60-3E3A32951BA0}"/>
    <dgm:cxn modelId="{753D9E09-3D43-8740-9D33-B3C06AC89B37}" type="presOf" srcId="{5ED35100-1F59-CA42-A6B9-0DE33E9E5169}" destId="{57DD9247-B5BD-C84A-BD6C-B2E865A80D65}" srcOrd="0" destOrd="0" presId="urn:microsoft.com/office/officeart/2005/8/layout/vList2"/>
    <dgm:cxn modelId="{B1FC4E03-8246-824A-A4FB-337F79F9434F}" type="presParOf" srcId="{6BDC40AA-15EE-2F48-B56A-038D849FBB67}" destId="{57DD9247-B5BD-C84A-BD6C-B2E865A80D6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79F94E7-49A2-CC4B-B455-AD246798D1C8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D89A513-2129-E545-B29B-7B113CB8D5A7}">
      <dgm:prSet/>
      <dgm:spPr/>
      <dgm:t>
        <a:bodyPr/>
        <a:lstStyle/>
        <a:p>
          <a:pPr rtl="0"/>
          <a:r>
            <a:rPr lang="en-US" smtClean="0"/>
            <a:t>Results — String Experiment</a:t>
          </a:r>
          <a:endParaRPr lang="en-US"/>
        </a:p>
      </dgm:t>
    </dgm:pt>
    <dgm:pt modelId="{40D2C406-1202-2E42-88C6-74E2B24A958C}" type="parTrans" cxnId="{1D8E8D9E-A5FE-7440-8021-193F24F8DD5D}">
      <dgm:prSet/>
      <dgm:spPr/>
      <dgm:t>
        <a:bodyPr/>
        <a:lstStyle/>
        <a:p>
          <a:endParaRPr lang="en-US"/>
        </a:p>
      </dgm:t>
    </dgm:pt>
    <dgm:pt modelId="{9BA68510-045B-294C-BAC9-40208AE29D26}" type="sibTrans" cxnId="{1D8E8D9E-A5FE-7440-8021-193F24F8DD5D}">
      <dgm:prSet/>
      <dgm:spPr/>
      <dgm:t>
        <a:bodyPr/>
        <a:lstStyle/>
        <a:p>
          <a:endParaRPr lang="en-US"/>
        </a:p>
      </dgm:t>
    </dgm:pt>
    <dgm:pt modelId="{29615C75-C286-524B-9B96-0F7912497823}" type="pres">
      <dgm:prSet presAssocID="{479F94E7-49A2-CC4B-B455-AD246798D1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973EB4D-F336-2F4C-A6D3-C77D75A117BE}" type="pres">
      <dgm:prSet presAssocID="{8D89A513-2129-E545-B29B-7B113CB8D5A7}" presName="parentText" presStyleLbl="node1" presStyleIdx="0" presStyleCnt="1" custLinFactNeighborX="980" custLinFactNeighborY="-88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EDB10A9-AE0F-C24D-91D2-A83A5E456958}" type="presOf" srcId="{479F94E7-49A2-CC4B-B455-AD246798D1C8}" destId="{29615C75-C286-524B-9B96-0F7912497823}" srcOrd="0" destOrd="0" presId="urn:microsoft.com/office/officeart/2005/8/layout/vList2"/>
    <dgm:cxn modelId="{73A4CFEC-429D-3945-9126-FEDEC543AE8C}" type="presOf" srcId="{8D89A513-2129-E545-B29B-7B113CB8D5A7}" destId="{0973EB4D-F336-2F4C-A6D3-C77D75A117BE}" srcOrd="0" destOrd="0" presId="urn:microsoft.com/office/officeart/2005/8/layout/vList2"/>
    <dgm:cxn modelId="{1D8E8D9E-A5FE-7440-8021-193F24F8DD5D}" srcId="{479F94E7-49A2-CC4B-B455-AD246798D1C8}" destId="{8D89A513-2129-E545-B29B-7B113CB8D5A7}" srcOrd="0" destOrd="0" parTransId="{40D2C406-1202-2E42-88C6-74E2B24A958C}" sibTransId="{9BA68510-045B-294C-BAC9-40208AE29D26}"/>
    <dgm:cxn modelId="{7ACE8198-4F19-AA4F-8762-0A4744DCA528}" type="presParOf" srcId="{29615C75-C286-524B-9B96-0F7912497823}" destId="{0973EB4D-F336-2F4C-A6D3-C77D75A117B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79F94E7-49A2-CC4B-B455-AD246798D1C8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D89A513-2129-E545-B29B-7B113CB8D5A7}">
      <dgm:prSet/>
      <dgm:spPr/>
      <dgm:t>
        <a:bodyPr/>
        <a:lstStyle/>
        <a:p>
          <a:pPr rtl="0"/>
          <a:r>
            <a:rPr lang="en-US" dirty="0" smtClean="0"/>
            <a:t>Results — Temperature Experiment</a:t>
          </a:r>
          <a:endParaRPr lang="en-US" dirty="0"/>
        </a:p>
      </dgm:t>
    </dgm:pt>
    <dgm:pt modelId="{40D2C406-1202-2E42-88C6-74E2B24A958C}" type="parTrans" cxnId="{1D8E8D9E-A5FE-7440-8021-193F24F8DD5D}">
      <dgm:prSet/>
      <dgm:spPr/>
      <dgm:t>
        <a:bodyPr/>
        <a:lstStyle/>
        <a:p>
          <a:endParaRPr lang="en-US"/>
        </a:p>
      </dgm:t>
    </dgm:pt>
    <dgm:pt modelId="{9BA68510-045B-294C-BAC9-40208AE29D26}" type="sibTrans" cxnId="{1D8E8D9E-A5FE-7440-8021-193F24F8DD5D}">
      <dgm:prSet/>
      <dgm:spPr/>
      <dgm:t>
        <a:bodyPr/>
        <a:lstStyle/>
        <a:p>
          <a:endParaRPr lang="en-US"/>
        </a:p>
      </dgm:t>
    </dgm:pt>
    <dgm:pt modelId="{29615C75-C286-524B-9B96-0F7912497823}" type="pres">
      <dgm:prSet presAssocID="{479F94E7-49A2-CC4B-B455-AD246798D1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973EB4D-F336-2F4C-A6D3-C77D75A117BE}" type="pres">
      <dgm:prSet presAssocID="{8D89A513-2129-E545-B29B-7B113CB8D5A7}" presName="parentText" presStyleLbl="node1" presStyleIdx="0" presStyleCnt="1" custLinFactNeighborX="980" custLinFactNeighborY="-88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252F77-F92D-C84F-9235-42BAD58BF340}" type="presOf" srcId="{8D89A513-2129-E545-B29B-7B113CB8D5A7}" destId="{0973EB4D-F336-2F4C-A6D3-C77D75A117BE}" srcOrd="0" destOrd="0" presId="urn:microsoft.com/office/officeart/2005/8/layout/vList2"/>
    <dgm:cxn modelId="{17CFB204-9DA6-7E42-86B4-B40EDA95DA83}" type="presOf" srcId="{479F94E7-49A2-CC4B-B455-AD246798D1C8}" destId="{29615C75-C286-524B-9B96-0F7912497823}" srcOrd="0" destOrd="0" presId="urn:microsoft.com/office/officeart/2005/8/layout/vList2"/>
    <dgm:cxn modelId="{1D8E8D9E-A5FE-7440-8021-193F24F8DD5D}" srcId="{479F94E7-49A2-CC4B-B455-AD246798D1C8}" destId="{8D89A513-2129-E545-B29B-7B113CB8D5A7}" srcOrd="0" destOrd="0" parTransId="{40D2C406-1202-2E42-88C6-74E2B24A958C}" sibTransId="{9BA68510-045B-294C-BAC9-40208AE29D26}"/>
    <dgm:cxn modelId="{622810A8-38FF-F746-B845-6170ECA754BC}" type="presParOf" srcId="{29615C75-C286-524B-9B96-0F7912497823}" destId="{0973EB4D-F336-2F4C-A6D3-C77D75A117B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37F70CE-C794-CB42-87E5-AAFE70CF7FBC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BF4F3BED-4178-8D47-ACB7-2A328FAB4A0D}">
      <dgm:prSet/>
      <dgm:spPr/>
      <dgm:t>
        <a:bodyPr/>
        <a:lstStyle/>
        <a:p>
          <a:pPr rtl="0"/>
          <a:r>
            <a:rPr lang="en-US" dirty="0" smtClean="0"/>
            <a:t>Conclusion and Future Work</a:t>
          </a:r>
          <a:endParaRPr lang="en-US" dirty="0"/>
        </a:p>
      </dgm:t>
    </dgm:pt>
    <dgm:pt modelId="{398B14DD-9898-7848-9BDF-700139122AA7}" type="parTrans" cxnId="{BFEA2CBC-1536-E04D-8410-03FFABC67FC9}">
      <dgm:prSet/>
      <dgm:spPr/>
      <dgm:t>
        <a:bodyPr/>
        <a:lstStyle/>
        <a:p>
          <a:endParaRPr lang="en-US"/>
        </a:p>
      </dgm:t>
    </dgm:pt>
    <dgm:pt modelId="{19D06BB7-57CF-854D-860F-A0F92299CF6E}" type="sibTrans" cxnId="{BFEA2CBC-1536-E04D-8410-03FFABC67FC9}">
      <dgm:prSet/>
      <dgm:spPr/>
      <dgm:t>
        <a:bodyPr/>
        <a:lstStyle/>
        <a:p>
          <a:endParaRPr lang="en-US"/>
        </a:p>
      </dgm:t>
    </dgm:pt>
    <dgm:pt modelId="{A008BC0F-54C7-2547-9D63-9BFDE2BB5DF5}" type="pres">
      <dgm:prSet presAssocID="{A37F70CE-C794-CB42-87E5-AAFE70CF7FB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A26F8CE-4A17-6646-A92B-7803B48FCB3E}" type="pres">
      <dgm:prSet presAssocID="{BF4F3BED-4178-8D47-ACB7-2A328FAB4A0D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FEA2CBC-1536-E04D-8410-03FFABC67FC9}" srcId="{A37F70CE-C794-CB42-87E5-AAFE70CF7FBC}" destId="{BF4F3BED-4178-8D47-ACB7-2A328FAB4A0D}" srcOrd="0" destOrd="0" parTransId="{398B14DD-9898-7848-9BDF-700139122AA7}" sibTransId="{19D06BB7-57CF-854D-860F-A0F92299CF6E}"/>
    <dgm:cxn modelId="{CB1BA254-B764-9C40-968A-A9EC20DF25F1}" type="presOf" srcId="{BF4F3BED-4178-8D47-ACB7-2A328FAB4A0D}" destId="{7A26F8CE-4A17-6646-A92B-7803B48FCB3E}" srcOrd="0" destOrd="0" presId="urn:microsoft.com/office/officeart/2005/8/layout/vList2"/>
    <dgm:cxn modelId="{54293795-AF1D-4F46-AF1E-D8BB8530AC2D}" type="presOf" srcId="{A37F70CE-C794-CB42-87E5-AAFE70CF7FBC}" destId="{A008BC0F-54C7-2547-9D63-9BFDE2BB5DF5}" srcOrd="0" destOrd="0" presId="urn:microsoft.com/office/officeart/2005/8/layout/vList2"/>
    <dgm:cxn modelId="{2AC39264-0EE0-944A-8F50-EFDA3F0BF314}" type="presParOf" srcId="{A008BC0F-54C7-2547-9D63-9BFDE2BB5DF5}" destId="{7A26F8CE-4A17-6646-A92B-7803B48FCB3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5F603A-47A3-1840-8C79-1975DE0CA0E9}">
      <dsp:nvSpPr>
        <dsp:cNvPr id="0" name=""/>
        <dsp:cNvSpPr/>
      </dsp:nvSpPr>
      <dsp:spPr>
        <a:xfrm>
          <a:off x="0" y="9900"/>
          <a:ext cx="8458200" cy="11231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lvl="0" algn="l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smtClean="0"/>
            <a:t>Specific Objectives</a:t>
          </a:r>
          <a:endParaRPr lang="en-US" sz="4800" kern="1200"/>
        </a:p>
      </dsp:txBody>
      <dsp:txXfrm>
        <a:off x="54830" y="64730"/>
        <a:ext cx="8348540" cy="101353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FDC04D-90B1-5C4F-BDB5-943D98AE5872}">
      <dsp:nvSpPr>
        <dsp:cNvPr id="0" name=""/>
        <dsp:cNvSpPr/>
      </dsp:nvSpPr>
      <dsp:spPr>
        <a:xfrm>
          <a:off x="0" y="0"/>
          <a:ext cx="8153400" cy="9827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l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smtClean="0"/>
            <a:t>Significance</a:t>
          </a:r>
          <a:endParaRPr lang="en-US" sz="4200" kern="1200"/>
        </a:p>
      </dsp:txBody>
      <dsp:txXfrm>
        <a:off x="47976" y="47976"/>
        <a:ext cx="8057448" cy="8868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D25552-A1F4-E149-88ED-964C2098C333}">
      <dsp:nvSpPr>
        <dsp:cNvPr id="0" name=""/>
        <dsp:cNvSpPr/>
      </dsp:nvSpPr>
      <dsp:spPr>
        <a:xfrm>
          <a:off x="0" y="98100"/>
          <a:ext cx="7772400" cy="655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Experiments</a:t>
          </a:r>
          <a:endParaRPr lang="en-US" sz="2800" kern="1200"/>
        </a:p>
      </dsp:txBody>
      <dsp:txXfrm>
        <a:off x="31984" y="130084"/>
        <a:ext cx="7708432" cy="591232"/>
      </dsp:txXfrm>
    </dsp:sp>
    <dsp:sp modelId="{DD69EF06-2D7C-974E-BADF-E4C1734A18FF}">
      <dsp:nvSpPr>
        <dsp:cNvPr id="0" name=""/>
        <dsp:cNvSpPr/>
      </dsp:nvSpPr>
      <dsp:spPr>
        <a:xfrm>
          <a:off x="0" y="753300"/>
          <a:ext cx="7772400" cy="1304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6774" tIns="35560" rIns="199136" bIns="35560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 smtClean="0"/>
            <a:t>Used a String oscillating at a mode as a control to determine the accuracy of the tracking algorithm</a:t>
          </a:r>
          <a:endParaRPr lang="en-US" sz="2200" kern="1200" dirty="0"/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 smtClean="0"/>
            <a:t>Analyzed effect of temperature on the amplitude and frequency of the microtubule</a:t>
          </a:r>
          <a:endParaRPr lang="en-US" sz="2200" kern="1200" dirty="0"/>
        </a:p>
      </dsp:txBody>
      <dsp:txXfrm>
        <a:off x="0" y="753300"/>
        <a:ext cx="7772400" cy="1304100"/>
      </dsp:txXfrm>
    </dsp:sp>
    <dsp:sp modelId="{1064B618-7348-C040-88F3-FCD7779628B4}">
      <dsp:nvSpPr>
        <dsp:cNvPr id="0" name=""/>
        <dsp:cNvSpPr/>
      </dsp:nvSpPr>
      <dsp:spPr>
        <a:xfrm>
          <a:off x="0" y="2057400"/>
          <a:ext cx="7772400" cy="655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Code Changes</a:t>
          </a:r>
          <a:endParaRPr lang="en-US" sz="2800" kern="1200"/>
        </a:p>
      </dsp:txBody>
      <dsp:txXfrm>
        <a:off x="31984" y="2089384"/>
        <a:ext cx="7708432" cy="591232"/>
      </dsp:txXfrm>
    </dsp:sp>
    <dsp:sp modelId="{04CA483C-23E5-CF49-8AEB-4B30DC6014CF}">
      <dsp:nvSpPr>
        <dsp:cNvPr id="0" name=""/>
        <dsp:cNvSpPr/>
      </dsp:nvSpPr>
      <dsp:spPr>
        <a:xfrm>
          <a:off x="0" y="2712599"/>
          <a:ext cx="7772400" cy="1304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6774" tIns="35560" rIns="199136" bIns="35560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 smtClean="0"/>
            <a:t>Nearest neighbor algorithm created to account for the changing number of points per frame (track points over time)</a:t>
          </a:r>
          <a:endParaRPr lang="en-US" sz="2200" kern="1200" dirty="0"/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 smtClean="0"/>
            <a:t>Used MIJ plugin to connect Matlab to image processing software</a:t>
          </a:r>
          <a:endParaRPr lang="en-US" sz="2200" kern="1200" dirty="0"/>
        </a:p>
      </dsp:txBody>
      <dsp:txXfrm>
        <a:off x="0" y="2712599"/>
        <a:ext cx="7772400" cy="130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5530D9-4C33-0841-AAFB-CAA9B81DE731}">
      <dsp:nvSpPr>
        <dsp:cNvPr id="0" name=""/>
        <dsp:cNvSpPr/>
      </dsp:nvSpPr>
      <dsp:spPr>
        <a:xfrm>
          <a:off x="0" y="0"/>
          <a:ext cx="8534400" cy="11231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lvl="0" algn="l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Background</a:t>
          </a:r>
          <a:endParaRPr lang="en-US" sz="4800" kern="1200" dirty="0"/>
        </a:p>
      </dsp:txBody>
      <dsp:txXfrm>
        <a:off x="54830" y="54830"/>
        <a:ext cx="8424740" cy="101353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13905-817D-CB48-AC3E-6DFE2266208A}">
      <dsp:nvSpPr>
        <dsp:cNvPr id="0" name=""/>
        <dsp:cNvSpPr/>
      </dsp:nvSpPr>
      <dsp:spPr>
        <a:xfrm>
          <a:off x="0" y="19800"/>
          <a:ext cx="8426450" cy="11231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lvl="0" algn="l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Matlab Program (Aslam, et al)</a:t>
          </a:r>
          <a:endParaRPr lang="en-US" sz="4800" kern="1200" dirty="0"/>
        </a:p>
      </dsp:txBody>
      <dsp:txXfrm>
        <a:off x="54830" y="74630"/>
        <a:ext cx="8316790" cy="101353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BFAA5-954D-6746-8E8C-128DADEF9721}">
      <dsp:nvSpPr>
        <dsp:cNvPr id="0" name=""/>
        <dsp:cNvSpPr/>
      </dsp:nvSpPr>
      <dsp:spPr>
        <a:xfrm rot="5400000">
          <a:off x="4502609" y="-1809697"/>
          <a:ext cx="788106" cy="4608624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 smtClean="0"/>
            <a:t>Nearest Neighbor Algorithm</a:t>
          </a:r>
          <a:endParaRPr lang="en-US" sz="1500" kern="1200" dirty="0"/>
        </a:p>
      </dsp:txBody>
      <dsp:txXfrm rot="-5400000">
        <a:off x="2592350" y="139034"/>
        <a:ext cx="4570152" cy="711162"/>
      </dsp:txXfrm>
    </dsp:sp>
    <dsp:sp modelId="{BCB4522F-CCD5-1046-A300-7247A2A81F8F}">
      <dsp:nvSpPr>
        <dsp:cNvPr id="0" name=""/>
        <dsp:cNvSpPr/>
      </dsp:nvSpPr>
      <dsp:spPr>
        <a:xfrm>
          <a:off x="0" y="2048"/>
          <a:ext cx="2592351" cy="985133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i="0" kern="1200" dirty="0" smtClean="0"/>
            <a:t>Import points from the JFilament Program</a:t>
          </a:r>
          <a:endParaRPr lang="en-US" sz="2000" kern="1200" dirty="0"/>
        </a:p>
      </dsp:txBody>
      <dsp:txXfrm>
        <a:off x="48090" y="50138"/>
        <a:ext cx="2496171" cy="888953"/>
      </dsp:txXfrm>
    </dsp:sp>
    <dsp:sp modelId="{AC187B91-8E27-0C4A-B5B7-FBEFE4C315D3}">
      <dsp:nvSpPr>
        <dsp:cNvPr id="0" name=""/>
        <dsp:cNvSpPr/>
      </dsp:nvSpPr>
      <dsp:spPr>
        <a:xfrm rot="5400000">
          <a:off x="4502609" y="-775307"/>
          <a:ext cx="788106" cy="4608624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smtClean="0"/>
            <a:t>Mean Filter</a:t>
          </a:r>
          <a:endParaRPr lang="en-US" sz="1500" kern="120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smtClean="0"/>
            <a:t>Gaussian Filter</a:t>
          </a:r>
          <a:endParaRPr lang="en-US" sz="1500" kern="1200"/>
        </a:p>
      </dsp:txBody>
      <dsp:txXfrm rot="-5400000">
        <a:off x="2592350" y="1173424"/>
        <a:ext cx="4570152" cy="711162"/>
      </dsp:txXfrm>
    </dsp:sp>
    <dsp:sp modelId="{8398BB9E-A74C-3241-ACA0-A428FF31961A}">
      <dsp:nvSpPr>
        <dsp:cNvPr id="0" name=""/>
        <dsp:cNvSpPr/>
      </dsp:nvSpPr>
      <dsp:spPr>
        <a:xfrm>
          <a:off x="0" y="1036438"/>
          <a:ext cx="2592351" cy="985133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i="0" kern="1200" dirty="0" smtClean="0"/>
            <a:t>Reduce the noise in the background of the image</a:t>
          </a:r>
          <a:endParaRPr lang="en-US" sz="2000" kern="1200" dirty="0"/>
        </a:p>
      </dsp:txBody>
      <dsp:txXfrm>
        <a:off x="48090" y="1084528"/>
        <a:ext cx="2496171" cy="888953"/>
      </dsp:txXfrm>
    </dsp:sp>
    <dsp:sp modelId="{98258EA5-FA39-8347-A75D-8BB219196BE4}">
      <dsp:nvSpPr>
        <dsp:cNvPr id="0" name=""/>
        <dsp:cNvSpPr/>
      </dsp:nvSpPr>
      <dsp:spPr>
        <a:xfrm rot="5400000">
          <a:off x="4502609" y="259083"/>
          <a:ext cx="788106" cy="4608624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smtClean="0"/>
            <a:t>Creating a spline to interpolate points</a:t>
          </a:r>
          <a:endParaRPr lang="en-US" sz="1500" kern="120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smtClean="0"/>
            <a:t>Rotating a part of the Microtubule and looking at intensity values to determine position</a:t>
          </a:r>
          <a:endParaRPr lang="en-US" sz="1500" kern="1200"/>
        </a:p>
      </dsp:txBody>
      <dsp:txXfrm rot="-5400000">
        <a:off x="2592350" y="2207814"/>
        <a:ext cx="4570152" cy="711162"/>
      </dsp:txXfrm>
    </dsp:sp>
    <dsp:sp modelId="{6238D94F-D80B-C942-B9D5-2ECE960DCC85}">
      <dsp:nvSpPr>
        <dsp:cNvPr id="0" name=""/>
        <dsp:cNvSpPr/>
      </dsp:nvSpPr>
      <dsp:spPr>
        <a:xfrm>
          <a:off x="0" y="2070828"/>
          <a:ext cx="2592351" cy="985133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i="0" kern="1200" smtClean="0"/>
            <a:t>Filament Reconstruction algorithm</a:t>
          </a:r>
          <a:endParaRPr lang="en-US" sz="2000" kern="1200"/>
        </a:p>
      </dsp:txBody>
      <dsp:txXfrm>
        <a:off x="48090" y="2118918"/>
        <a:ext cx="2496171" cy="888953"/>
      </dsp:txXfrm>
    </dsp:sp>
    <dsp:sp modelId="{B62E9AD8-206C-0B49-A0AE-91F253CA3C08}">
      <dsp:nvSpPr>
        <dsp:cNvPr id="0" name=""/>
        <dsp:cNvSpPr/>
      </dsp:nvSpPr>
      <dsp:spPr>
        <a:xfrm rot="5400000">
          <a:off x="4502609" y="1293473"/>
          <a:ext cx="788106" cy="4608624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smtClean="0"/>
            <a:t>Determines a combination of a sine and cosine function that best fits the Microtubule</a:t>
          </a:r>
          <a:endParaRPr lang="en-US" sz="1500" kern="1200"/>
        </a:p>
      </dsp:txBody>
      <dsp:txXfrm rot="-5400000">
        <a:off x="2592350" y="3242204"/>
        <a:ext cx="4570152" cy="711162"/>
      </dsp:txXfrm>
    </dsp:sp>
    <dsp:sp modelId="{0C2A38AC-9323-6742-A6C2-5CEF81DF3A40}">
      <dsp:nvSpPr>
        <dsp:cNvPr id="0" name=""/>
        <dsp:cNvSpPr/>
      </dsp:nvSpPr>
      <dsp:spPr>
        <a:xfrm>
          <a:off x="0" y="3105218"/>
          <a:ext cx="2592351" cy="985133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i="0" kern="1200" dirty="0" smtClean="0"/>
            <a:t>Fourier Transform</a:t>
          </a:r>
          <a:endParaRPr lang="en-US" sz="2000" kern="1200" dirty="0"/>
        </a:p>
      </dsp:txBody>
      <dsp:txXfrm>
        <a:off x="48090" y="3153308"/>
        <a:ext cx="2496171" cy="88895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DD9247-B5BD-C84A-BD6C-B2E865A80D65}">
      <dsp:nvSpPr>
        <dsp:cNvPr id="0" name=""/>
        <dsp:cNvSpPr/>
      </dsp:nvSpPr>
      <dsp:spPr>
        <a:xfrm>
          <a:off x="0" y="6899"/>
          <a:ext cx="8610600" cy="1053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l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Setup</a:t>
          </a:r>
          <a:endParaRPr lang="en-US" sz="4500" kern="1200" dirty="0"/>
        </a:p>
      </dsp:txBody>
      <dsp:txXfrm>
        <a:off x="51403" y="58302"/>
        <a:ext cx="8507794" cy="95019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73EB4D-F336-2F4C-A6D3-C77D75A117BE}">
      <dsp:nvSpPr>
        <dsp:cNvPr id="0" name=""/>
        <dsp:cNvSpPr/>
      </dsp:nvSpPr>
      <dsp:spPr>
        <a:xfrm>
          <a:off x="0" y="3"/>
          <a:ext cx="8458200" cy="7488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smtClean="0"/>
            <a:t>Results — String Experiment</a:t>
          </a:r>
          <a:endParaRPr lang="en-US" sz="3200" kern="1200"/>
        </a:p>
      </dsp:txBody>
      <dsp:txXfrm>
        <a:off x="36553" y="36556"/>
        <a:ext cx="8385094" cy="67569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73EB4D-F336-2F4C-A6D3-C77D75A117BE}">
      <dsp:nvSpPr>
        <dsp:cNvPr id="0" name=""/>
        <dsp:cNvSpPr/>
      </dsp:nvSpPr>
      <dsp:spPr>
        <a:xfrm>
          <a:off x="0" y="3"/>
          <a:ext cx="8458200" cy="7488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Results — Temperature Experiment</a:t>
          </a:r>
          <a:endParaRPr lang="en-US" sz="3200" kern="1200" dirty="0"/>
        </a:p>
      </dsp:txBody>
      <dsp:txXfrm>
        <a:off x="36553" y="36556"/>
        <a:ext cx="8385094" cy="67569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6F8CE-4A17-6646-A92B-7803B48FCB3E}">
      <dsp:nvSpPr>
        <dsp:cNvPr id="0" name=""/>
        <dsp:cNvSpPr/>
      </dsp:nvSpPr>
      <dsp:spPr>
        <a:xfrm>
          <a:off x="0" y="3599"/>
          <a:ext cx="8382000" cy="6786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Conclusion and Future Work</a:t>
          </a:r>
          <a:endParaRPr lang="en-US" sz="2900" kern="1200" dirty="0"/>
        </a:p>
      </dsp:txBody>
      <dsp:txXfrm>
        <a:off x="33127" y="36726"/>
        <a:ext cx="8315746" cy="6123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tiff>
</file>

<file path=ppt/media/image11.tiff>
</file>

<file path=ppt/media/image12.jpeg>
</file>

<file path=ppt/media/image13.tiff>
</file>

<file path=ppt/media/image2.tiff>
</file>

<file path=ppt/media/image3.tiff>
</file>

<file path=ppt/media/image4.tiff>
</file>

<file path=ppt/media/image5.gif>
</file>

<file path=ppt/media/image6.gi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A5D4FB4-2CF2-1B45-9A6E-99A56C3F7D4D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1" charset="0"/>
        <a:ea typeface="ＭＳ Ｐゴシック" pitchFamily="-112" charset="-128"/>
        <a:cs typeface="ＭＳ Ｐゴシック" pitchFamily="-11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1" charset="0"/>
        <a:ea typeface="ＭＳ Ｐゴシック" pitchFamily="-112" charset="-128"/>
        <a:cs typeface="ＭＳ Ｐゴシック" pitchFamily="-112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1" charset="0"/>
        <a:ea typeface="ＭＳ Ｐゴシック" pitchFamily="-112" charset="-128"/>
        <a:cs typeface="ＭＳ Ｐゴシック" pitchFamily="-112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1" charset="0"/>
        <a:ea typeface="ＭＳ Ｐゴシック" pitchFamily="-112" charset="-128"/>
        <a:cs typeface="ＭＳ Ｐゴシック" pitchFamily="-112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1" charset="0"/>
        <a:ea typeface="ＭＳ Ｐゴシック" pitchFamily="-112" charset="-128"/>
        <a:cs typeface="ＭＳ Ｐゴシック" pitchFamily="-112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B53D2999-DE73-F047-A1CF-8D64DBABC31A}" type="slidenum">
              <a:rPr lang="en-US" altLang="en-US" sz="1200"/>
              <a:pPr/>
              <a:t>1</a:t>
            </a:fld>
            <a:endParaRPr lang="en-US" altLang="en-US" sz="1200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Arial" charset="0"/>
              <a:ea typeface="ＭＳ Ｐゴシック" charset="-128"/>
            </a:endParaRP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EB442B4-7FD2-454C-B026-B79A9C0527E8}" type="slidenum">
              <a:rPr lang="en-US" altLang="en-US" sz="1200"/>
              <a:pPr/>
              <a:t>3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Arial" charset="0"/>
              <a:ea typeface="ＭＳ Ｐゴシック" charset="-128"/>
            </a:endParaRPr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007F28CE-F619-F942-BF5F-E95F872DB91C}" type="slidenum">
              <a:rPr lang="en-US" altLang="en-US" sz="1200"/>
              <a:pPr/>
              <a:t>4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Arial" charset="0"/>
              <a:ea typeface="ＭＳ Ｐゴシック" charset="-128"/>
            </a:endParaRP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FFAD2531-03E2-434C-AF6A-427CB5C12FBF}" type="slidenum">
              <a:rPr lang="en-US" altLang="en-US" sz="1200"/>
              <a:pPr/>
              <a:t>6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150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Arial" charset="0"/>
              <a:ea typeface="ＭＳ Ｐゴシック" charset="-128"/>
            </a:endParaRPr>
          </a:p>
        </p:txBody>
      </p:sp>
      <p:sp>
        <p:nvSpPr>
          <p:cNvPr id="215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614C2BC-DFD1-AB4B-957D-DA6C588BF4A4}" type="slidenum">
              <a:rPr lang="en-US" altLang="en-US" sz="1200"/>
              <a:pPr/>
              <a:t>7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150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Arial" charset="0"/>
              <a:ea typeface="ＭＳ Ｐゴシック" charset="-128"/>
            </a:endParaRPr>
          </a:p>
        </p:txBody>
      </p:sp>
      <p:sp>
        <p:nvSpPr>
          <p:cNvPr id="215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614C2BC-DFD1-AB4B-957D-DA6C588BF4A4}" type="slidenum">
              <a:rPr lang="en-US" altLang="en-US" sz="1200"/>
              <a:pPr/>
              <a:t>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156061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Arial" charset="0"/>
              <a:ea typeface="ＭＳ Ｐゴシック" charset="-128"/>
            </a:endParaRP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A8845CD-7B69-544C-9B3E-D01165B58A2A}" type="slidenum">
              <a:rPr lang="en-US" altLang="en-US" sz="1200"/>
              <a:pPr/>
              <a:t>9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Arial" charset="0"/>
              <a:ea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53948ED5-B07E-B545-AC16-F8E51A785756}" type="slidenum">
              <a:rPr lang="en-US" altLang="en-US" sz="1200"/>
              <a:pPr/>
              <a:t>10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Arial" charset="0"/>
              <a:ea typeface="ＭＳ Ｐゴシック" charset="-128"/>
            </a:endParaRPr>
          </a:p>
        </p:txBody>
      </p:sp>
      <p:sp>
        <p:nvSpPr>
          <p:cNvPr id="235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CFE0E90-6FE0-1341-BA9A-EBC06E4DA70E}" type="slidenum">
              <a:rPr lang="en-US" altLang="en-US" sz="1200"/>
              <a:pPr/>
              <a:t>11</a:t>
            </a:fld>
            <a:endParaRPr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5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382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1650" y="912813"/>
            <a:ext cx="1943100" cy="51831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2350" y="912813"/>
            <a:ext cx="5676900" cy="51831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81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474AA8-D44B-8F4E-903F-CAB29EBF4455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CF0638-B7FA-0A4E-ADC0-9566DF9DE6B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8760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70C97-CB74-934C-9ED2-63C79F7BF358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B4752F-8ECC-3A45-8403-E8B38FDF665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21267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352888-BDBF-A445-9035-4C13D751A29B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1C7D123-1466-7A4A-B4CA-73B93800DAB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71851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E2A60B-C26B-AB47-9993-118EF0268E55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D36A3B-FC4F-7948-90BE-CA3E0604DCB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020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645688-728B-5E48-9FDD-35A23F7C6CC9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5958F1-9F10-2842-BA42-0F11FD060DF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22863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2DF0DE-CA49-8A46-9A95-91254A6F13AA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23682B-B6E2-B74C-830E-19F2AA6BC2F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90639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580E4-E3B0-E84F-86C7-6EC26CD2F380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A4AD61-9D4E-8643-8D8E-DECF81FB455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785963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7B5FA-7C4D-1445-A2EC-D14D53DCF2CE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A1921C-7C48-A94E-BD26-8017DBCF86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2486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265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1967DB-0865-634F-8DFB-DAA0F56B9D76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AEFADB-8A01-D84C-BB40-532A149529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0170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93F86D-7F56-3343-B3F8-6B8D120BC316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40A81A-C4CB-5342-B414-E8303934E82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3639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3A418D-C889-8D49-83C2-715D7901504C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7ED900A-D911-A248-ACAF-863658BB4D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9459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5351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235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75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75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449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1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10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252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7131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22350" y="912813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2235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US" altLang="en-US"/>
          </a:p>
        </p:txBody>
      </p:sp>
      <p:sp>
        <p:nvSpPr>
          <p:cNvPr id="1028" name="Rectangle 5"/>
          <p:cNvSpPr>
            <a:spLocks noChangeArrowheads="1"/>
          </p:cNvSpPr>
          <p:nvPr userDrawn="1"/>
        </p:nvSpPr>
        <p:spPr bwMode="auto">
          <a:xfrm>
            <a:off x="0" y="6073775"/>
            <a:ext cx="9144000" cy="795338"/>
          </a:xfrm>
          <a:prstGeom prst="rect">
            <a:avLst/>
          </a:prstGeom>
          <a:solidFill>
            <a:srgbClr val="C8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defRPr/>
            </a:pPr>
            <a:endParaRPr lang="en-US" altLang="en-US" smtClean="0"/>
          </a:p>
        </p:txBody>
      </p:sp>
      <p:pic>
        <p:nvPicPr>
          <p:cNvPr id="1029" name="Picture 7" descr="NJIT_C_SD3_ko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6149975"/>
            <a:ext cx="2438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ITC Stone Sans Std Semibold" pitchFamily="-101" charset="0"/>
          <a:ea typeface="ＭＳ Ｐゴシック" pitchFamily="-112" charset="-128"/>
          <a:cs typeface="ＭＳ Ｐゴシック" pitchFamily="-11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ITC Stone Sans Std Semibold" pitchFamily="-101" charset="0"/>
          <a:ea typeface="ＭＳ Ｐゴシック" pitchFamily="-112" charset="-128"/>
          <a:cs typeface="ＭＳ Ｐゴシック" pitchFamily="-11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ITC Stone Sans Std Semibold" pitchFamily="-101" charset="0"/>
          <a:ea typeface="ＭＳ Ｐゴシック" pitchFamily="-112" charset="-128"/>
          <a:cs typeface="ＭＳ Ｐゴシック" pitchFamily="-11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ITC Stone Sans Std Semibold" pitchFamily="-101" charset="0"/>
          <a:ea typeface="ＭＳ Ｐゴシック" pitchFamily="-112" charset="-128"/>
          <a:cs typeface="ＭＳ Ｐゴシック" pitchFamily="-11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ITC Stone Sans Std Semibold" pitchFamily="-101" charset="0"/>
          <a:ea typeface="ＭＳ Ｐゴシック" pitchFamily="-112" charset="-128"/>
          <a:cs typeface="ＭＳ Ｐゴシック" pitchFamily="-11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ITC Stone Sans Std Semibold" pitchFamily="-101" charset="0"/>
          <a:ea typeface="ＭＳ Ｐゴシック" pitchFamily="-112" charset="-128"/>
          <a:cs typeface="ＭＳ Ｐゴシック" pitchFamily="-11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ITC Stone Sans Std Semibold" pitchFamily="-101" charset="0"/>
          <a:ea typeface="ＭＳ Ｐゴシック" pitchFamily="-112" charset="-128"/>
          <a:cs typeface="ＭＳ Ｐゴシック" pitchFamily="-11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ITC Stone Sans Std Semibold" pitchFamily="-101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Arial" pitchFamily="34" charset="0"/>
                <a:ea typeface="ＭＳ Ｐゴシック" pitchFamily="34" charset="-128"/>
              </a:defRPr>
            </a:lvl1pPr>
          </a:lstStyle>
          <a:p>
            <a:pPr>
              <a:defRPr/>
            </a:pPr>
            <a:fld id="{E505D5FC-CE2B-C04B-AB6B-57B4960246C3}" type="datetime1">
              <a:rPr lang="en-US" altLang="en-US"/>
              <a:pPr>
                <a:defRPr/>
              </a:pPr>
              <a:t>8/3/17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D6D71896-3E89-D742-B4B7-1EF92F3B994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ヒラギノ角ゴ Pro W3" charset="0"/>
          <a:cs typeface="ヒラギノ角ゴ Pro W3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ヒラギノ角ゴ Pro W3" charset="0"/>
          <a:cs typeface="ヒラギノ角ゴ Pro W3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ヒラギノ角ゴ Pro W3" charset="0"/>
          <a:cs typeface="ヒラギノ角ゴ Pro W3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ヒラギノ角ゴ Pro W3" charset="0"/>
          <a:cs typeface="ヒラギノ角ゴ Pro W3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ヒラギノ角ゴ Pro W3" charset="0"/>
          <a:cs typeface="ヒラギノ角ゴ Pro W3" charset="0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ヒラギノ角ゴ Pro W3" charset="0"/>
          <a:cs typeface="ヒラギノ角ゴ Pro W3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ヒラギノ角ゴ Pro W3" charset="0"/>
          <a:cs typeface="ヒラギノ角ゴ Pro W3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4" Type="http://schemas.openxmlformats.org/officeDocument/2006/relationships/diagramLayout" Target="../diagrams/layout10.xml"/><Relationship Id="rId5" Type="http://schemas.openxmlformats.org/officeDocument/2006/relationships/diagramQuickStyle" Target="../diagrams/quickStyle10.xml"/><Relationship Id="rId6" Type="http://schemas.openxmlformats.org/officeDocument/2006/relationships/diagramColors" Target="../diagrams/colors10.xml"/><Relationship Id="rId7" Type="http://schemas.microsoft.com/office/2007/relationships/diagramDrawing" Target="../diagrams/drawing10.xml"/><Relationship Id="rId8" Type="http://schemas.openxmlformats.org/officeDocument/2006/relationships/image" Target="../media/image12.jpeg"/><Relationship Id="rId9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Relationship Id="rId9" Type="http://schemas.openxmlformats.org/officeDocument/2006/relationships/diagramLayout" Target="../diagrams/layout2.xml"/><Relationship Id="rId10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8" Type="http://schemas.openxmlformats.org/officeDocument/2006/relationships/image" Target="../media/image5.gif"/><Relationship Id="rId9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7" Type="http://schemas.openxmlformats.org/officeDocument/2006/relationships/diagramData" Target="../diagrams/data5.xml"/><Relationship Id="rId8" Type="http://schemas.openxmlformats.org/officeDocument/2006/relationships/diagramLayout" Target="../diagrams/layout5.xml"/><Relationship Id="rId9" Type="http://schemas.openxmlformats.org/officeDocument/2006/relationships/diagramQuickStyle" Target="../diagrams/quickStyle5.xml"/><Relationship Id="rId10" Type="http://schemas.openxmlformats.org/officeDocument/2006/relationships/diagramColors" Target="../diagrams/colors5.xml"/><Relationship Id="rId11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4" Type="http://schemas.openxmlformats.org/officeDocument/2006/relationships/diagramLayout" Target="../diagrams/layout6.xml"/><Relationship Id="rId5" Type="http://schemas.openxmlformats.org/officeDocument/2006/relationships/diagramQuickStyle" Target="../diagrams/quickStyle6.xml"/><Relationship Id="rId6" Type="http://schemas.openxmlformats.org/officeDocument/2006/relationships/diagramColors" Target="../diagrams/colors6.xml"/><Relationship Id="rId7" Type="http://schemas.microsoft.com/office/2007/relationships/diagramDrawing" Target="../diagrams/drawing6.xml"/><Relationship Id="rId8" Type="http://schemas.openxmlformats.org/officeDocument/2006/relationships/image" Target="../media/image7.JP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4" Type="http://schemas.openxmlformats.org/officeDocument/2006/relationships/diagramLayout" Target="../diagrams/layout7.xml"/><Relationship Id="rId5" Type="http://schemas.openxmlformats.org/officeDocument/2006/relationships/diagramQuickStyle" Target="../diagrams/quickStyle7.xml"/><Relationship Id="rId6" Type="http://schemas.openxmlformats.org/officeDocument/2006/relationships/diagramColors" Target="../diagrams/colors7.xml"/><Relationship Id="rId7" Type="http://schemas.microsoft.com/office/2007/relationships/diagramDrawing" Target="../diagrams/drawing7.xml"/><Relationship Id="rId8" Type="http://schemas.openxmlformats.org/officeDocument/2006/relationships/image" Target="../media/image9.png"/><Relationship Id="rId9" Type="http://schemas.openxmlformats.org/officeDocument/2006/relationships/image" Target="../media/image10.tiff"/><Relationship Id="rId10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4" Type="http://schemas.openxmlformats.org/officeDocument/2006/relationships/diagramLayout" Target="../diagrams/layout9.xml"/><Relationship Id="rId5" Type="http://schemas.openxmlformats.org/officeDocument/2006/relationships/diagramQuickStyle" Target="../diagrams/quickStyle9.xml"/><Relationship Id="rId6" Type="http://schemas.openxmlformats.org/officeDocument/2006/relationships/diagramColors" Target="../diagrams/colors9.xml"/><Relationship Id="rId7" Type="http://schemas.microsoft.com/office/2007/relationships/diagramDrawing" Target="../diagrams/drawing9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990600"/>
            <a:ext cx="8077200" cy="1752600"/>
          </a:xfrm>
          <a:noFill/>
        </p:spPr>
        <p:txBody>
          <a:bodyPr/>
          <a:lstStyle/>
          <a:p>
            <a:r>
              <a:rPr lang="en-US" b="1" dirty="0"/>
              <a:t>Tracking the effect of </a:t>
            </a:r>
            <a:r>
              <a:rPr lang="en-US" b="1" dirty="0" smtClean="0"/>
              <a:t>temperature </a:t>
            </a:r>
            <a:r>
              <a:rPr lang="en-US" b="1" dirty="0"/>
              <a:t>on the amplitude and frequency of a filament </a:t>
            </a:r>
            <a:r>
              <a:rPr lang="en-US" b="1" dirty="0" smtClean="0"/>
              <a:t>using Matlab and FIJI</a:t>
            </a:r>
            <a:endParaRPr lang="en-US" altLang="en-US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276600"/>
            <a:ext cx="4800600" cy="2438400"/>
          </a:xfrm>
          <a:noFill/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1600" dirty="0" smtClean="0"/>
              <a:t>Anikait Singh</a:t>
            </a:r>
          </a:p>
          <a:p>
            <a:pPr eaLnBrk="1" hangingPunct="1">
              <a:buFontTx/>
              <a:buNone/>
            </a:pPr>
            <a:r>
              <a:rPr lang="en-US" altLang="en-US" sz="1600" b="1" dirty="0" smtClean="0"/>
              <a:t>School: </a:t>
            </a:r>
            <a:r>
              <a:rPr lang="en-US" altLang="en-US" sz="1600" dirty="0" smtClean="0"/>
              <a:t>West Windsor-Plainsboro High School South</a:t>
            </a:r>
            <a:endParaRPr lang="en-US" altLang="en-US" sz="1600" dirty="0"/>
          </a:p>
          <a:p>
            <a:pPr>
              <a:buNone/>
            </a:pPr>
            <a:r>
              <a:rPr lang="en-US" altLang="en-US" sz="1600" b="1" dirty="0" smtClean="0"/>
              <a:t>Advisor:</a:t>
            </a:r>
            <a:r>
              <a:rPr lang="en-US" altLang="en-US" sz="1600" dirty="0" smtClean="0"/>
              <a:t> Dr. Gordon Thomas and Dr. Camelia Prodan</a:t>
            </a:r>
          </a:p>
          <a:p>
            <a:pPr>
              <a:buNone/>
            </a:pPr>
            <a:r>
              <a:rPr lang="en-US" altLang="en-US" sz="1600" b="1" dirty="0" smtClean="0"/>
              <a:t>Mentor:</a:t>
            </a:r>
            <a:r>
              <a:rPr lang="en-US" altLang="en-US" sz="1600" dirty="0" smtClean="0"/>
              <a:t> </a:t>
            </a:r>
            <a:r>
              <a:rPr lang="en-US" altLang="en-US" sz="1600" dirty="0"/>
              <a:t>Arooj </a:t>
            </a:r>
            <a:r>
              <a:rPr lang="en-US" altLang="en-US" sz="1600" dirty="0" smtClean="0"/>
              <a:t>Aslam</a:t>
            </a:r>
            <a:endParaRPr lang="en-US" altLang="en-US" sz="1600" dirty="0"/>
          </a:p>
          <a:p>
            <a:pPr eaLnBrk="1" hangingPunct="1">
              <a:buFontTx/>
              <a:buNone/>
            </a:pPr>
            <a:r>
              <a:rPr lang="en-US" altLang="en-US" sz="1600" dirty="0" smtClean="0"/>
              <a:t>Biophysics</a:t>
            </a:r>
            <a:endParaRPr lang="en-US" altLang="en-US" sz="1600" dirty="0"/>
          </a:p>
          <a:p>
            <a:pPr eaLnBrk="1" hangingPunct="1">
              <a:buFontTx/>
              <a:buNone/>
            </a:pPr>
            <a:r>
              <a:rPr lang="en-US" altLang="en-US" sz="1600" dirty="0"/>
              <a:t>NJIT</a:t>
            </a:r>
          </a:p>
          <a:p>
            <a:pPr eaLnBrk="1" hangingPunct="1">
              <a:buFontTx/>
              <a:buNone/>
            </a:pPr>
            <a:r>
              <a:rPr lang="en-US" altLang="en-US" sz="1600" dirty="0" smtClean="0"/>
              <a:t>July 25. 2017</a:t>
            </a:r>
            <a:endParaRPr lang="en-US" altLang="en-US" sz="1600" dirty="0"/>
          </a:p>
          <a:p>
            <a:pPr eaLnBrk="1" hangingPunct="1">
              <a:buFontTx/>
              <a:buNone/>
            </a:pPr>
            <a:endParaRPr lang="en-US" altLang="en-US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600" y="2971800"/>
            <a:ext cx="3340100" cy="304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435009630"/>
              </p:ext>
            </p:extLst>
          </p:nvPr>
        </p:nvGraphicFramePr>
        <p:xfrm>
          <a:off x="520700" y="379412"/>
          <a:ext cx="8153400" cy="9921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600200"/>
            <a:ext cx="3962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 smtClean="0"/>
              <a:t>Significance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Microtubules are used in cell reproduction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Analyzing there motion and the effect of the temperature can determine at which temperature it is best to perform chemotherapy (as the microtubule would be unstable)</a:t>
            </a:r>
            <a:endParaRPr lang="en-US" altLang="en-US" sz="2400" dirty="0"/>
          </a:p>
        </p:txBody>
      </p:sp>
      <p:pic>
        <p:nvPicPr>
          <p:cNvPr id="1026" name="Picture 2" descr="ancer-cells-growing-through-normal-tissue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225" y="1420812"/>
            <a:ext cx="4181475" cy="2236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7225" y="3706812"/>
            <a:ext cx="4524375" cy="2298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7772400" cy="1143000"/>
          </a:xfrm>
        </p:spPr>
        <p:txBody>
          <a:bodyPr/>
          <a:lstStyle/>
          <a:p>
            <a:r>
              <a:rPr lang="en-US" altLang="en-US" sz="3200"/>
              <a:t>Acknowledgements and References  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7772400" cy="4495800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dirty="0" smtClean="0"/>
              <a:t>Acknowledgements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 smtClean="0"/>
              <a:t>New Jersey Institute of Technology Provost Program</a:t>
            </a:r>
          </a:p>
          <a:p>
            <a:pPr lvl="1"/>
            <a:r>
              <a:rPr lang="en-US" altLang="en-US" dirty="0" smtClean="0"/>
              <a:t>Dr. Thomas, </a:t>
            </a:r>
            <a:r>
              <a:rPr lang="en-US" altLang="en-US" dirty="0" err="1" smtClean="0"/>
              <a:t>Dr</a:t>
            </a:r>
            <a:r>
              <a:rPr lang="en-US" altLang="en-US" dirty="0" smtClean="0"/>
              <a:t> Camelia </a:t>
            </a:r>
            <a:r>
              <a:rPr lang="en-US" altLang="en-US" dirty="0" err="1" smtClean="0"/>
              <a:t>Prodan</a:t>
            </a:r>
            <a:endParaRPr lang="en-US" altLang="en-US" dirty="0" smtClean="0"/>
          </a:p>
          <a:p>
            <a:pPr lvl="1"/>
            <a:r>
              <a:rPr lang="en-US" altLang="en-US" dirty="0" err="1" smtClean="0"/>
              <a:t>Arooj</a:t>
            </a:r>
            <a:r>
              <a:rPr lang="en-US" altLang="en-US" dirty="0" smtClean="0"/>
              <a:t> Aslam</a:t>
            </a:r>
          </a:p>
          <a:p>
            <a:pPr lvl="1"/>
            <a:r>
              <a:rPr lang="en-US" altLang="en-US" dirty="0" smtClean="0"/>
              <a:t>Angela </a:t>
            </a:r>
            <a:r>
              <a:rPr lang="en-US" altLang="en-US" dirty="0" err="1" smtClean="0"/>
              <a:t>Retino</a:t>
            </a:r>
            <a:endParaRPr lang="en-US" altLang="en-US" dirty="0" smtClean="0"/>
          </a:p>
          <a:p>
            <a:pPr lvl="1"/>
            <a:r>
              <a:rPr lang="en-US" altLang="en-US" dirty="0" smtClean="0"/>
              <a:t>NJIT High School Provost</a:t>
            </a:r>
          </a:p>
          <a:p>
            <a:pPr lvl="1"/>
            <a:r>
              <a:rPr lang="en-US" altLang="en-US" dirty="0" smtClean="0"/>
              <a:t>The Keck Foundation</a:t>
            </a:r>
            <a:endParaRPr lang="en-US" altLang="en-US" dirty="0"/>
          </a:p>
          <a:p>
            <a:r>
              <a:rPr lang="en-US" altLang="en-US" dirty="0" smtClean="0"/>
              <a:t>References</a:t>
            </a:r>
          </a:p>
          <a:p>
            <a:pPr lvl="1"/>
            <a:r>
              <a:rPr lang="en-US" dirty="0" err="1" smtClean="0"/>
              <a:t>Brangwynne</a:t>
            </a:r>
            <a:r>
              <a:rPr lang="en-US" dirty="0" smtClean="0"/>
              <a:t>, Clifford P., et al. “Bending Dynamics of Fluctuating Biopolymers Probed by Automated High-Resolution Filament Tracking.” </a:t>
            </a:r>
            <a:r>
              <a:rPr lang="en-US" i="1" dirty="0" smtClean="0"/>
              <a:t>Biophysical Journal</a:t>
            </a:r>
            <a:r>
              <a:rPr lang="en-US" dirty="0" smtClean="0"/>
              <a:t>, vol. 93, no. 1, 2007, pp. 346–359. </a:t>
            </a:r>
          </a:p>
          <a:p>
            <a:pPr lvl="1"/>
            <a:r>
              <a:rPr lang="en-US" dirty="0" err="1" smtClean="0"/>
              <a:t>Gittes</a:t>
            </a:r>
            <a:r>
              <a:rPr lang="en-US" dirty="0"/>
              <a:t>, F. “Flexural Rigidity of Microtubules and Actin Filaments Measured from Thermal Fluctuations in Shape.” </a:t>
            </a:r>
            <a:r>
              <a:rPr lang="en-US" i="1" dirty="0"/>
              <a:t>The Journal of Cell Biology</a:t>
            </a:r>
            <a:r>
              <a:rPr lang="en-US" dirty="0"/>
              <a:t>, vol. 120, no. 4, 1993, pp. 923–934.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8450" y="2133600"/>
            <a:ext cx="1517650" cy="13849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2300" y="457200"/>
            <a:ext cx="7988300" cy="685800"/>
          </a:xfrm>
        </p:spPr>
        <p:txBody>
          <a:bodyPr/>
          <a:lstStyle/>
          <a:p>
            <a:r>
              <a:rPr lang="en-US" smtClean="0"/>
              <a:t>Concepts Used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2300" y="1371600"/>
            <a:ext cx="3810000" cy="685800"/>
          </a:xfrm>
        </p:spPr>
        <p:txBody>
          <a:bodyPr/>
          <a:lstStyle/>
          <a:p>
            <a:r>
              <a:rPr lang="en-US" dirty="0" smtClean="0"/>
              <a:t>Microtubules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3810000" cy="685800"/>
          </a:xfrm>
        </p:spPr>
        <p:txBody>
          <a:bodyPr/>
          <a:lstStyle/>
          <a:p>
            <a:r>
              <a:rPr lang="en-US" dirty="0" smtClean="0"/>
              <a:t>Harmonics/Modes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2311400"/>
            <a:ext cx="4465171" cy="3098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50" y="2187575"/>
            <a:ext cx="4159250" cy="334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347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830194378"/>
              </p:ext>
            </p:extLst>
          </p:nvPr>
        </p:nvGraphicFramePr>
        <p:xfrm>
          <a:off x="381000" y="381000"/>
          <a:ext cx="8458200" cy="114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266140"/>
              </p:ext>
            </p:extLst>
          </p:nvPr>
        </p:nvGraphicFramePr>
        <p:xfrm>
          <a:off x="596900" y="1689100"/>
          <a:ext cx="777240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102135416"/>
              </p:ext>
            </p:extLst>
          </p:nvPr>
        </p:nvGraphicFramePr>
        <p:xfrm>
          <a:off x="304800" y="381000"/>
          <a:ext cx="8534400" cy="114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33400" y="1728409"/>
            <a:ext cx="7543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Analyzing Taxol stabilized Microtubules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215474"/>
            <a:ext cx="4724400" cy="33241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3900" y="5567436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Stuck Down Microtubule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252898"/>
            <a:ext cx="2489200" cy="32492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759764" y="5569853"/>
            <a:ext cx="2856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Moving Microtubule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646722021"/>
              </p:ext>
            </p:extLst>
          </p:nvPr>
        </p:nvGraphicFramePr>
        <p:xfrm>
          <a:off x="381000" y="381000"/>
          <a:ext cx="8426450" cy="114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3194855"/>
              </p:ext>
            </p:extLst>
          </p:nvPr>
        </p:nvGraphicFramePr>
        <p:xfrm>
          <a:off x="1022350" y="1698800"/>
          <a:ext cx="7200975" cy="409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52357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908944830"/>
              </p:ext>
            </p:extLst>
          </p:nvPr>
        </p:nvGraphicFramePr>
        <p:xfrm>
          <a:off x="304800" y="381000"/>
          <a:ext cx="8610600" cy="106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8"/>
          <a:stretch/>
        </p:blipFill>
        <p:spPr>
          <a:xfrm>
            <a:off x="457200" y="1460500"/>
            <a:ext cx="3352800" cy="3886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94" y="1460500"/>
            <a:ext cx="4500806" cy="3886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10797" y="5484167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String Experiment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7500" y="5484167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Temperature Experiment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049553017"/>
              </p:ext>
            </p:extLst>
          </p:nvPr>
        </p:nvGraphicFramePr>
        <p:xfrm>
          <a:off x="457200" y="457200"/>
          <a:ext cx="8458200" cy="76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" t="3333" r="5004" b="8889"/>
          <a:stretch/>
        </p:blipFill>
        <p:spPr>
          <a:xfrm>
            <a:off x="0" y="3200400"/>
            <a:ext cx="3227408" cy="28544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27408" y="3175000"/>
            <a:ext cx="2819401" cy="28544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46810" y="3162300"/>
            <a:ext cx="3097190" cy="28544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9600" y="1524000"/>
            <a:ext cx="777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Algorithm works only in certain frame rates. It is necessary to control that frame rate when recording videos of the microtubules.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532013751"/>
              </p:ext>
            </p:extLst>
          </p:nvPr>
        </p:nvGraphicFramePr>
        <p:xfrm>
          <a:off x="457200" y="457200"/>
          <a:ext cx="8458200" cy="76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9985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635679874"/>
              </p:ext>
            </p:extLst>
          </p:nvPr>
        </p:nvGraphicFramePr>
        <p:xfrm>
          <a:off x="381000" y="533400"/>
          <a:ext cx="83820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533400" y="1371600"/>
            <a:ext cx="7772400" cy="4114800"/>
          </a:xfrm>
        </p:spPr>
        <p:txBody>
          <a:bodyPr/>
          <a:lstStyle/>
          <a:p>
            <a:r>
              <a:rPr lang="en-US" altLang="en-US" dirty="0" smtClean="0"/>
              <a:t>Conclusions</a:t>
            </a:r>
            <a:endParaRPr lang="en-US" altLang="en-US" dirty="0"/>
          </a:p>
          <a:p>
            <a:pPr lvl="1"/>
            <a:r>
              <a:rPr lang="en-US" altLang="en-US" dirty="0" smtClean="0"/>
              <a:t>Confirmed that the algorithm from Brangwayne Paper is successful</a:t>
            </a:r>
          </a:p>
          <a:p>
            <a:pPr lvl="1"/>
            <a:r>
              <a:rPr lang="en-US" altLang="en-US" dirty="0" smtClean="0"/>
              <a:t>Determined the importance of Frame Rate in capturing videos of microtubules (has an impact on the accuracy of a calculation)</a:t>
            </a:r>
            <a:endParaRPr lang="en-US" altLang="en-US" dirty="0"/>
          </a:p>
          <a:p>
            <a:r>
              <a:rPr lang="en-US" altLang="en-US" dirty="0" smtClean="0"/>
              <a:t>Future Work</a:t>
            </a:r>
            <a:endParaRPr lang="en-US" altLang="en-US" dirty="0"/>
          </a:p>
          <a:p>
            <a:pPr lvl="1"/>
            <a:r>
              <a:rPr lang="en-US" altLang="en-US" dirty="0" smtClean="0"/>
              <a:t>Determine the bounds for temperature on the stabilizing nature of Taxol for Microtubules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ITC Stone Sans Std Semibold"/>
        <a:ea typeface="ＭＳ Ｐゴシック"/>
        <a:cs typeface="ＭＳ Ｐゴシック"/>
      </a:majorFont>
      <a:minorFont>
        <a:latin typeface="ITC Stone Sans Std Semibold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1" charset="0"/>
            <a:ea typeface="ＭＳ Ｐゴシック" pitchFamily="-112" charset="-128"/>
            <a:cs typeface="ＭＳ Ｐゴシック" pitchFamily="-112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1" charset="0"/>
            <a:ea typeface="ＭＳ Ｐゴシック" pitchFamily="-112" charset="-128"/>
            <a:cs typeface="ＭＳ Ｐゴシック" pitchFamily="-112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JIT HS Internship PPT Presentation Template.ppt" id="{D1B0A442-565A-C54C-A358-5ECFE622579B}" vid="{9AB1A31C-0593-EA4B-AB76-75D089E2B2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JIT HS Internship PPT Presentation Template.ppt" id="{D1B0A442-565A-C54C-A358-5ECFE622579B}" vid="{BC5E41C7-DE97-2047-8AA2-61979F54DE92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NJIT HS Internship PPT Presentation Template</Template>
  <TotalTime>1377</TotalTime>
  <Words>379</Words>
  <Application>Microsoft Macintosh PowerPoint</Application>
  <PresentationFormat>On-screen Show (4:3)</PresentationFormat>
  <Paragraphs>69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ITC Stone Sans Std Semibold</vt:lpstr>
      <vt:lpstr>ＭＳ Ｐゴシック</vt:lpstr>
      <vt:lpstr>ヒラギノ角ゴ Pro W3</vt:lpstr>
      <vt:lpstr>Arial</vt:lpstr>
      <vt:lpstr>Blank Presentation</vt:lpstr>
      <vt:lpstr>Office Theme</vt:lpstr>
      <vt:lpstr>Tracking the effect of temperature on the amplitude and frequency of a filament using Matlab and FIJI</vt:lpstr>
      <vt:lpstr>Concepts Used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Acknowledgements and References  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Anikait Singh</dc:creator>
  <cp:lastModifiedBy>Anikait Singh</cp:lastModifiedBy>
  <cp:revision>24</cp:revision>
  <dcterms:created xsi:type="dcterms:W3CDTF">2017-07-25T13:31:26Z</dcterms:created>
  <dcterms:modified xsi:type="dcterms:W3CDTF">2017-08-03T17:06:52Z</dcterms:modified>
</cp:coreProperties>
</file>

<file path=docProps/thumbnail.jpeg>
</file>